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6" r:id="rId1"/>
  </p:sldMasterIdLst>
  <p:notesMasterIdLst>
    <p:notesMasterId r:id="rId19"/>
  </p:notesMasterIdLst>
  <p:sldIdLst>
    <p:sldId id="256" r:id="rId2"/>
    <p:sldId id="257" r:id="rId3"/>
    <p:sldId id="258" r:id="rId4"/>
    <p:sldId id="259" r:id="rId5"/>
    <p:sldId id="260" r:id="rId6"/>
    <p:sldId id="261" r:id="rId7"/>
    <p:sldId id="262" r:id="rId8"/>
    <p:sldId id="264" r:id="rId9"/>
    <p:sldId id="265" r:id="rId10"/>
    <p:sldId id="266" r:id="rId11"/>
    <p:sldId id="267" r:id="rId12"/>
    <p:sldId id="269" r:id="rId13"/>
    <p:sldId id="270" r:id="rId14"/>
    <p:sldId id="271" r:id="rId15"/>
    <p:sldId id="272" r:id="rId16"/>
    <p:sldId id="273" r:id="rId17"/>
    <p:sldId id="274"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42" autoAdjust="0"/>
    <p:restoredTop sz="75976" autoAdjust="0"/>
  </p:normalViewPr>
  <p:slideViewPr>
    <p:cSldViewPr snapToGrid="0" snapToObjects="1">
      <p:cViewPr varScale="1">
        <p:scale>
          <a:sx n="56" d="100"/>
          <a:sy n="56" d="100"/>
        </p:scale>
        <p:origin x="1176" y="78"/>
      </p:cViewPr>
      <p:guideLst>
        <p:guide orient="horz" pos="2160"/>
        <p:guide pos="3840"/>
      </p:guideLst>
    </p:cSldViewPr>
  </p:slideViewPr>
  <p:notesTextViewPr>
    <p:cViewPr>
      <p:scale>
        <a:sx n="100" d="100"/>
        <a:sy n="100" d="100"/>
      </p:scale>
      <p:origin x="0" y="0"/>
    </p:cViewPr>
  </p:notesTextViewPr>
  <p:notesViewPr>
    <p:cSldViewPr snapToGrid="0" snapToObjects="1">
      <p:cViewPr varScale="1">
        <p:scale>
          <a:sx n="80" d="100"/>
          <a:sy n="80" d="100"/>
        </p:scale>
        <p:origin x="-201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Trainer Guide	</a:t>
            </a:r>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dirty="0"/>
              <a:t>Men’s Officials Education Program</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2A66874-14C1-449F-9EB3-24ABC5F1C80C}" type="slidenum">
              <a:rPr lang="en-US" smtClean="0"/>
              <a:t>‹#›</a:t>
            </a:fld>
            <a:endParaRPr lang="en-US"/>
          </a:p>
        </p:txBody>
      </p:sp>
    </p:spTree>
    <p:extLst>
      <p:ext uri="{BB962C8B-B14F-4D97-AF65-F5344CB8AC3E}">
        <p14:creationId xmlns:p14="http://schemas.microsoft.com/office/powerpoint/2010/main" val="1834605546"/>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1pPr>
    <a:lvl2pPr marL="628650" indent="-171450" algn="l" defTabSz="914400" rtl="0" eaLnBrk="1" latinLnBrk="0" hangingPunct="1">
      <a:buFont typeface="Courier New" panose="02070309020205020404" pitchFamily="49" charset="0"/>
      <a:buChar char="o"/>
      <a:defRPr sz="1200" kern="1200">
        <a:solidFill>
          <a:schemeClr val="tx1"/>
        </a:solidFill>
        <a:latin typeface="+mn-lt"/>
        <a:ea typeface="+mn-ea"/>
        <a:cs typeface="+mn-cs"/>
      </a:defRPr>
    </a:lvl2pPr>
    <a:lvl3pPr marL="1085850" indent="-171450" algn="l" defTabSz="914400" rtl="0" eaLnBrk="1" latinLnBrk="0" hangingPunct="1">
      <a:buFont typeface="Wingdings" panose="05000000000000000000" pitchFamily="2" charset="2"/>
      <a:buChar char="§"/>
      <a:defRPr sz="1200" kern="1200">
        <a:solidFill>
          <a:schemeClr val="tx1"/>
        </a:solidFill>
        <a:latin typeface="+mn-lt"/>
        <a:ea typeface="+mn-ea"/>
        <a:cs typeface="+mn-cs"/>
      </a:defRPr>
    </a:lvl3pPr>
    <a:lvl4pPr marL="15430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2000250" indent="-171450" algn="l" defTabSz="914400" rtl="0" eaLnBrk="1" latinLnBrk="0" hangingPunct="1">
      <a:buFont typeface="Courier New" panose="02070309020205020404" pitchFamily="49" charset="0"/>
      <a:buChar char="o"/>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uslacrosse.arbitersports.com/front/108525/Site/Page-Content/mensresources"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45253" y="4415790"/>
            <a:ext cx="6075680" cy="4183380"/>
          </a:xfrm>
        </p:spPr>
        <p:txBody>
          <a:bodyPr/>
          <a:lstStyle/>
          <a:p>
            <a:pPr marL="0" indent="0">
              <a:buNone/>
            </a:pPr>
            <a:r>
              <a:rPr lang="en-US" dirty="0" smtClean="0"/>
              <a:t>This presentation is best viewed along with the US Lacrosse Two-Person Mechanics Manual.</a:t>
            </a:r>
          </a:p>
          <a:p>
            <a:endParaRPr lang="en-US" dirty="0"/>
          </a:p>
          <a:p>
            <a:pPr marL="0" indent="0">
              <a:buNone/>
            </a:pPr>
            <a:r>
              <a:rPr lang="en-US" b="1" dirty="0" smtClean="0"/>
              <a:t>Download Printable PDF</a:t>
            </a:r>
            <a:r>
              <a:rPr lang="en-US" b="1" dirty="0"/>
              <a:t>: </a:t>
            </a:r>
            <a:endParaRPr lang="en-US" b="1" dirty="0" smtClean="0"/>
          </a:p>
          <a:p>
            <a:pPr marL="0" indent="0">
              <a:buNone/>
            </a:pPr>
            <a:r>
              <a:rPr lang="en-US" dirty="0" smtClean="0">
                <a:hlinkClick r:id="rId3"/>
              </a:rPr>
              <a:t>https</a:t>
            </a:r>
            <a:r>
              <a:rPr lang="en-US" dirty="0">
                <a:hlinkClick r:id="rId3"/>
              </a:rPr>
              <a:t>://</a:t>
            </a:r>
            <a:r>
              <a:rPr lang="en-US" dirty="0" smtClean="0">
                <a:hlinkClick r:id="rId3"/>
              </a:rPr>
              <a:t>uslacrosse.arbitersports.com/front/108525/Site/Page-Content/mensresources</a:t>
            </a:r>
            <a:r>
              <a:rPr lang="en-US" dirty="0" smtClean="0"/>
              <a:t> </a:t>
            </a:r>
          </a:p>
          <a:p>
            <a:endParaRPr lang="en-US" dirty="0" smtClean="0"/>
          </a:p>
          <a:p>
            <a:pPr marL="0" indent="0">
              <a:buNone/>
            </a:pPr>
            <a:r>
              <a:rPr lang="en-US" b="1" dirty="0" smtClean="0"/>
              <a:t>Diagram</a:t>
            </a:r>
            <a:r>
              <a:rPr lang="en-US" b="1" baseline="0" dirty="0" smtClean="0"/>
              <a:t> Key:</a:t>
            </a:r>
          </a:p>
          <a:p>
            <a:pPr lvl="1"/>
            <a:r>
              <a:rPr lang="en-US" b="1" baseline="0" dirty="0" smtClean="0"/>
              <a:t>R</a:t>
            </a:r>
            <a:r>
              <a:rPr lang="en-US" baseline="0" dirty="0" smtClean="0"/>
              <a:t> = Referee</a:t>
            </a:r>
          </a:p>
          <a:p>
            <a:pPr lvl="1"/>
            <a:r>
              <a:rPr lang="en-US" b="1" baseline="0" dirty="0" smtClean="0"/>
              <a:t>U</a:t>
            </a:r>
            <a:r>
              <a:rPr lang="en-US" baseline="0" dirty="0" smtClean="0"/>
              <a:t> = Umpire</a:t>
            </a:r>
          </a:p>
          <a:p>
            <a:pPr lvl="1"/>
            <a:r>
              <a:rPr lang="en-US" b="1" baseline="0" dirty="0" smtClean="0"/>
              <a:t>L</a:t>
            </a:r>
            <a:r>
              <a:rPr lang="en-US" baseline="0" dirty="0" smtClean="0"/>
              <a:t> = Lead Official</a:t>
            </a:r>
          </a:p>
          <a:p>
            <a:pPr lvl="1"/>
            <a:r>
              <a:rPr lang="en-US" b="1" baseline="0" dirty="0" smtClean="0"/>
              <a:t>T</a:t>
            </a:r>
            <a:r>
              <a:rPr lang="en-US" baseline="0" dirty="0" smtClean="0"/>
              <a:t> = Trail Official</a:t>
            </a:r>
          </a:p>
          <a:p>
            <a:pPr lvl="1"/>
            <a:r>
              <a:rPr lang="en-US" b="1" baseline="0" dirty="0" smtClean="0"/>
              <a:t>F</a:t>
            </a:r>
            <a:r>
              <a:rPr lang="en-US" baseline="0" dirty="0" smtClean="0"/>
              <a:t> = Faceoff Official</a:t>
            </a:r>
          </a:p>
          <a:p>
            <a:pPr lvl="1"/>
            <a:r>
              <a:rPr lang="en-US" b="1" baseline="0" dirty="0" smtClean="0"/>
              <a:t>W</a:t>
            </a:r>
            <a:r>
              <a:rPr lang="en-US" baseline="0" dirty="0" smtClean="0"/>
              <a:t> = Wing Official</a:t>
            </a:r>
          </a:p>
          <a:p>
            <a:pPr lvl="1"/>
            <a:r>
              <a:rPr lang="en-US" b="1" baseline="0" dirty="0" smtClean="0"/>
              <a:t>G</a:t>
            </a:r>
            <a:r>
              <a:rPr lang="en-US" baseline="0" dirty="0" smtClean="0"/>
              <a:t> = Goalkeeper</a:t>
            </a:r>
          </a:p>
          <a:p>
            <a:pPr lvl="1"/>
            <a:r>
              <a:rPr lang="en-US" b="1" baseline="0" dirty="0" smtClean="0"/>
              <a:t>D</a:t>
            </a:r>
            <a:r>
              <a:rPr lang="en-US" baseline="0" dirty="0" smtClean="0"/>
              <a:t> = Defenseman</a:t>
            </a:r>
          </a:p>
          <a:p>
            <a:pPr lvl="1"/>
            <a:r>
              <a:rPr lang="en-US" b="1" baseline="0" dirty="0" smtClean="0"/>
              <a:t>M</a:t>
            </a:r>
            <a:r>
              <a:rPr lang="en-US" baseline="0" dirty="0" smtClean="0"/>
              <a:t> = Midfielder</a:t>
            </a:r>
          </a:p>
          <a:p>
            <a:pPr lvl="1"/>
            <a:r>
              <a:rPr lang="en-US" b="1" baseline="0" dirty="0" smtClean="0"/>
              <a:t>A</a:t>
            </a:r>
            <a:r>
              <a:rPr lang="en-US" baseline="0" dirty="0" smtClean="0"/>
              <a:t> = Attackman</a:t>
            </a:r>
          </a:p>
          <a:p>
            <a:pPr lvl="1"/>
            <a:r>
              <a:rPr lang="en-US" b="1" baseline="0" dirty="0" smtClean="0"/>
              <a:t>C </a:t>
            </a:r>
            <a:r>
              <a:rPr lang="en-US" baseline="0" dirty="0" smtClean="0"/>
              <a:t>= Coach</a:t>
            </a:r>
          </a:p>
          <a:p>
            <a:endParaRPr lang="en-US" baseline="0" dirty="0" smtClean="0"/>
          </a:p>
          <a:p>
            <a:pPr marL="0" indent="0">
              <a:buNone/>
            </a:pPr>
            <a:r>
              <a:rPr lang="en-US" baseline="0" dirty="0" smtClean="0"/>
              <a:t>Like our Facebook page and comment on videos and rule quizzes with officials from all over the country at facebook.com/</a:t>
            </a:r>
            <a:r>
              <a:rPr lang="en-US" baseline="0" dirty="0" err="1" smtClean="0"/>
              <a:t>menslaxofficials</a:t>
            </a:r>
            <a:r>
              <a:rPr lang="en-US" baseline="0" dirty="0" smtClean="0"/>
              <a:t>.</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857D1E4B-58D7-44FD-A4D4-DE5F1E9C6CCA}" type="slidenum">
              <a:rPr lang="en-US" smtClean="0"/>
              <a:t>1</a:t>
            </a:fld>
            <a:endParaRPr lang="en-US"/>
          </a:p>
        </p:txBody>
      </p:sp>
    </p:spTree>
    <p:extLst>
      <p:ext uri="{BB962C8B-B14F-4D97-AF65-F5344CB8AC3E}">
        <p14:creationId xmlns:p14="http://schemas.microsoft.com/office/powerpoint/2010/main" val="4845451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49426">
              <a:buNone/>
              <a:defRPr/>
            </a:pPr>
            <a:r>
              <a:rPr lang="en-US" b="1" dirty="0" smtClean="0"/>
              <a:t>New</a:t>
            </a:r>
            <a:r>
              <a:rPr lang="en-US" b="1" baseline="0" dirty="0" smtClean="0"/>
              <a:t> Lead Official:</a:t>
            </a:r>
            <a:endParaRPr lang="en-US" b="0" baseline="0" dirty="0" smtClean="0"/>
          </a:p>
          <a:p>
            <a:pPr marL="640559" lvl="1" indent="-174698" defTabSz="949426">
              <a:buFont typeface="Arial" panose="020B0604020202020204" pitchFamily="34" charset="0"/>
              <a:buChar char="•"/>
              <a:defRPr/>
            </a:pPr>
            <a:r>
              <a:rPr lang="en-US" b="0" baseline="0" dirty="0" smtClean="0"/>
              <a:t>Backs up while keeping eyes on the play</a:t>
            </a:r>
          </a:p>
          <a:p>
            <a:pPr marL="640559" lvl="1" indent="-174698" defTabSz="949426">
              <a:buFont typeface="Arial" panose="020B0604020202020204" pitchFamily="34" charset="0"/>
              <a:buChar char="•"/>
              <a:defRPr/>
            </a:pPr>
            <a:r>
              <a:rPr lang="en-US" b="0" baseline="0" dirty="0" smtClean="0"/>
              <a:t>Gets to one line ahead of the ball and scans the field </a:t>
            </a:r>
          </a:p>
          <a:p>
            <a:pPr marL="640559" lvl="1" indent="-174698" defTabSz="949426">
              <a:buFont typeface="Arial" panose="020B0604020202020204" pitchFamily="34" charset="0"/>
              <a:buChar char="•"/>
              <a:defRPr/>
            </a:pPr>
            <a:r>
              <a:rPr lang="en-US" b="0" baseline="0" dirty="0" smtClean="0"/>
              <a:t>Has the 10-count once ball crosses midfield with playe</a:t>
            </a:r>
            <a:r>
              <a:rPr lang="en-US" dirty="0" smtClean="0"/>
              <a:t>r possession</a:t>
            </a:r>
            <a:endParaRPr lang="en-US" b="0" baseline="0" dirty="0" smtClean="0"/>
          </a:p>
          <a:p>
            <a:pPr defTabSz="949426">
              <a:defRPr/>
            </a:pPr>
            <a:endParaRPr lang="en-US" b="0" baseline="0" dirty="0" smtClean="0"/>
          </a:p>
          <a:p>
            <a:pPr marL="0" indent="0" defTabSz="949426">
              <a:buNone/>
              <a:defRPr/>
            </a:pPr>
            <a:r>
              <a:rPr lang="en-US" b="1" baseline="0" dirty="0" smtClean="0"/>
              <a:t>New Trail Official:</a:t>
            </a:r>
          </a:p>
          <a:p>
            <a:pPr marL="640559" lvl="1" indent="-174698" defTabSz="949426">
              <a:buFont typeface="Arial" panose="020B0604020202020204" pitchFamily="34" charset="0"/>
              <a:buChar char="•"/>
              <a:defRPr/>
            </a:pPr>
            <a:r>
              <a:rPr lang="en-US" b="0" baseline="0" dirty="0" smtClean="0"/>
              <a:t>Has the 4-second crease count and 20-second clearing count</a:t>
            </a:r>
          </a:p>
          <a:p>
            <a:pPr marL="640559" lvl="1" indent="-174698" defTabSz="949426">
              <a:buFont typeface="Arial" panose="020B0604020202020204" pitchFamily="34" charset="0"/>
              <a:buChar char="•"/>
              <a:defRPr/>
            </a:pPr>
            <a:r>
              <a:rPr lang="en-US" b="0" baseline="0" dirty="0" smtClean="0"/>
              <a:t>Moves outside the developing play and follows the clear up the field</a:t>
            </a:r>
            <a:endParaRPr lang="en-US" altLang="en-US" dirty="0" smtClean="0">
              <a:solidFill>
                <a:srgbClr val="000000"/>
              </a:solidFill>
            </a:endParaRPr>
          </a:p>
          <a:p>
            <a:endParaRPr lang="en-US" dirty="0"/>
          </a:p>
        </p:txBody>
      </p:sp>
      <p:sp>
        <p:nvSpPr>
          <p:cNvPr id="4" name="Slide Number Placeholder 3"/>
          <p:cNvSpPr>
            <a:spLocks noGrp="1"/>
          </p:cNvSpPr>
          <p:nvPr>
            <p:ph type="sldNum" sz="quarter" idx="10"/>
          </p:nvPr>
        </p:nvSpPr>
        <p:spPr/>
        <p:txBody>
          <a:bodyPr/>
          <a:lstStyle/>
          <a:p>
            <a:fld id="{857D1E4B-58D7-44FD-A4D4-DE5F1E9C6CCA}" type="slidenum">
              <a:rPr lang="en-US" smtClean="0"/>
              <a:t>10</a:t>
            </a:fld>
            <a:endParaRPr lang="en-US"/>
          </a:p>
        </p:txBody>
      </p:sp>
    </p:spTree>
    <p:extLst>
      <p:ext uri="{BB962C8B-B14F-4D97-AF65-F5344CB8AC3E}">
        <p14:creationId xmlns:p14="http://schemas.microsoft.com/office/powerpoint/2010/main" val="22536541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smtClean="0"/>
              <a:t>New </a:t>
            </a:r>
            <a:r>
              <a:rPr lang="en-US" b="1" dirty="0"/>
              <a:t>Lead Official:</a:t>
            </a:r>
            <a:endParaRPr lang="en-US" dirty="0"/>
          </a:p>
          <a:p>
            <a:pPr marL="640559" lvl="1" indent="-174698">
              <a:buFont typeface="Arial" panose="020B0604020202020204" pitchFamily="34" charset="0"/>
              <a:buChar char="•"/>
            </a:pPr>
            <a:r>
              <a:rPr lang="en-US" dirty="0" smtClean="0"/>
              <a:t>Sprint </a:t>
            </a:r>
            <a:r>
              <a:rPr lang="en-US" dirty="0"/>
              <a:t>to cover </a:t>
            </a:r>
            <a:r>
              <a:rPr lang="en-US" dirty="0" smtClean="0"/>
              <a:t>your goal. Allow your partner </a:t>
            </a:r>
            <a:r>
              <a:rPr lang="en-US" dirty="0"/>
              <a:t>to pick up the </a:t>
            </a:r>
            <a:r>
              <a:rPr lang="en-US" dirty="0" smtClean="0"/>
              <a:t>offside</a:t>
            </a:r>
            <a:endParaRPr lang="en-US" dirty="0"/>
          </a:p>
          <a:p>
            <a:pPr marL="640559" lvl="1" indent="-174698">
              <a:buFont typeface="Arial" panose="020B0604020202020204" pitchFamily="34" charset="0"/>
              <a:buChar char="•"/>
            </a:pPr>
            <a:r>
              <a:rPr lang="en-US" dirty="0"/>
              <a:t>Has the 10-second count when ball crosses </a:t>
            </a:r>
            <a:r>
              <a:rPr lang="en-US" dirty="0" smtClean="0"/>
              <a:t>midfield</a:t>
            </a:r>
            <a:endParaRPr lang="en-US" dirty="0"/>
          </a:p>
          <a:p>
            <a:endParaRPr lang="en-US" dirty="0"/>
          </a:p>
          <a:p>
            <a:pPr marL="0" indent="0">
              <a:buNone/>
            </a:pPr>
            <a:r>
              <a:rPr lang="en-US" b="1" dirty="0" smtClean="0"/>
              <a:t>Note:</a:t>
            </a:r>
            <a:r>
              <a:rPr lang="en-US" dirty="0" smtClean="0"/>
              <a:t> </a:t>
            </a:r>
            <a:r>
              <a:rPr lang="en-US" i="0" dirty="0" smtClean="0"/>
              <a:t>You </a:t>
            </a:r>
            <a:r>
              <a:rPr lang="en-US" i="0" dirty="0"/>
              <a:t>may need to keep your eyes on the shooter if your Trail official is not yet in position. </a:t>
            </a:r>
            <a:endParaRPr lang="en-US" i="0" dirty="0" smtClean="0"/>
          </a:p>
          <a:p>
            <a:endParaRPr lang="en-US" dirty="0"/>
          </a:p>
          <a:p>
            <a:pPr marL="0" indent="0">
              <a:buNone/>
            </a:pPr>
            <a:r>
              <a:rPr lang="en-US" b="1" dirty="0" smtClean="0"/>
              <a:t>New </a:t>
            </a:r>
            <a:r>
              <a:rPr lang="en-US" b="1" dirty="0"/>
              <a:t>Trail Official:</a:t>
            </a:r>
            <a:endParaRPr lang="en-US" dirty="0"/>
          </a:p>
          <a:p>
            <a:pPr marL="640559" lvl="1" indent="-174698">
              <a:buFont typeface="Arial" panose="020B0604020202020204" pitchFamily="34" charset="0"/>
              <a:buChar char="•"/>
            </a:pPr>
            <a:r>
              <a:rPr lang="en-US" dirty="0"/>
              <a:t>Has the </a:t>
            </a:r>
            <a:r>
              <a:rPr lang="en-US" dirty="0" smtClean="0"/>
              <a:t>4-second </a:t>
            </a:r>
            <a:r>
              <a:rPr lang="en-US" dirty="0"/>
              <a:t>crease count and </a:t>
            </a:r>
            <a:r>
              <a:rPr lang="en-US" dirty="0" smtClean="0"/>
              <a:t>20-second </a:t>
            </a:r>
            <a:r>
              <a:rPr lang="en-US" dirty="0"/>
              <a:t>clearing count</a:t>
            </a:r>
          </a:p>
          <a:p>
            <a:pPr marL="640559" lvl="1" indent="-174698">
              <a:buFont typeface="Arial" panose="020B0604020202020204" pitchFamily="34" charset="0"/>
              <a:buChar char="•"/>
            </a:pPr>
            <a:r>
              <a:rPr lang="en-US" dirty="0"/>
              <a:t>Make sure all additional action has ceased and then </a:t>
            </a:r>
            <a:r>
              <a:rPr lang="en-US" dirty="0" smtClean="0"/>
              <a:t>hustle to your position</a:t>
            </a:r>
          </a:p>
          <a:p>
            <a:pPr marL="640559" lvl="1" indent="-174698">
              <a:buFont typeface="Arial" panose="020B0604020202020204" pitchFamily="34" charset="0"/>
              <a:buChar char="•"/>
            </a:pPr>
            <a:r>
              <a:rPr lang="en-US" dirty="0" smtClean="0"/>
              <a:t>Count forward when determining offside</a:t>
            </a:r>
            <a:endParaRPr lang="en-US" dirty="0"/>
          </a:p>
          <a:p>
            <a:endParaRPr lang="en-US" dirty="0"/>
          </a:p>
          <a:p>
            <a:pPr marL="0" indent="0">
              <a:buNone/>
            </a:pPr>
            <a:r>
              <a:rPr lang="en-US" b="1" dirty="0" smtClean="0"/>
              <a:t>Note: </a:t>
            </a:r>
            <a:r>
              <a:rPr lang="en-US" dirty="0"/>
              <a:t>Do not leave your partner hanging. Hustle </a:t>
            </a:r>
            <a:r>
              <a:rPr lang="en-US" dirty="0" smtClean="0"/>
              <a:t>to </a:t>
            </a:r>
            <a:r>
              <a:rPr lang="en-US" dirty="0"/>
              <a:t>your next position and tell your </a:t>
            </a:r>
            <a:r>
              <a:rPr lang="en-US" dirty="0" smtClean="0"/>
              <a:t>partner. </a:t>
            </a:r>
            <a:r>
              <a:rPr lang="en-US" dirty="0"/>
              <a:t>It is a </a:t>
            </a:r>
            <a:r>
              <a:rPr lang="en-US" dirty="0" smtClean="0"/>
              <a:t>one-person </a:t>
            </a:r>
            <a:r>
              <a:rPr lang="en-US" dirty="0"/>
              <a:t>game during a fast break until the Trail gets into position</a:t>
            </a:r>
            <a:r>
              <a:rPr lang="en-US" dirty="0" smtClean="0"/>
              <a:t>.</a:t>
            </a:r>
          </a:p>
          <a:p>
            <a:endParaRPr lang="en-US" b="1" dirty="0" smtClean="0"/>
          </a:p>
          <a:p>
            <a:pPr marL="0" indent="0">
              <a:buNone/>
            </a:pPr>
            <a:r>
              <a:rPr lang="en-US" b="0" i="1" dirty="0" smtClean="0"/>
              <a:t>“The game moves fast, so slow it down. That was something my supervisors consistently said to me: Slow it down and let the game come to you.” </a:t>
            </a:r>
          </a:p>
          <a:p>
            <a:pPr marL="0" indent="0">
              <a:buNone/>
            </a:pPr>
            <a:r>
              <a:rPr lang="en-US" b="0" dirty="0" smtClean="0"/>
              <a:t>– Mike Liner, NCAAF</a:t>
            </a:r>
            <a:endParaRPr lang="en-US" b="0" dirty="0"/>
          </a:p>
          <a:p>
            <a:endParaRPr lang="en-US" dirty="0"/>
          </a:p>
        </p:txBody>
      </p:sp>
      <p:sp>
        <p:nvSpPr>
          <p:cNvPr id="4" name="Slide Number Placeholder 3"/>
          <p:cNvSpPr>
            <a:spLocks noGrp="1"/>
          </p:cNvSpPr>
          <p:nvPr>
            <p:ph type="sldNum" sz="quarter" idx="10"/>
          </p:nvPr>
        </p:nvSpPr>
        <p:spPr/>
        <p:txBody>
          <a:bodyPr/>
          <a:lstStyle/>
          <a:p>
            <a:fld id="{857D1E4B-58D7-44FD-A4D4-DE5F1E9C6CCA}" type="slidenum">
              <a:rPr lang="en-US" smtClean="0"/>
              <a:t>11</a:t>
            </a:fld>
            <a:endParaRPr lang="en-US"/>
          </a:p>
        </p:txBody>
      </p:sp>
    </p:spTree>
    <p:extLst>
      <p:ext uri="{BB962C8B-B14F-4D97-AF65-F5344CB8AC3E}">
        <p14:creationId xmlns:p14="http://schemas.microsoft.com/office/powerpoint/2010/main" val="1672802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Official witnessing penalty throws flag and yells “flag down!” Partner echoes the call.</a:t>
            </a:r>
          </a:p>
          <a:p>
            <a:pPr marL="0" indent="0">
              <a:buNone/>
            </a:pPr>
            <a:r>
              <a:rPr lang="en-US" dirty="0"/>
              <a:t>Stop play when the rules require you to do so.</a:t>
            </a:r>
          </a:p>
          <a:p>
            <a:endParaRPr lang="en-US" dirty="0"/>
          </a:p>
          <a:p>
            <a:pPr marL="0" indent="0">
              <a:buNone/>
            </a:pPr>
            <a:r>
              <a:rPr lang="en-US" b="1" dirty="0"/>
              <a:t>After stopping play:</a:t>
            </a:r>
          </a:p>
          <a:p>
            <a:pPr marL="640559" lvl="1" indent="-174698">
              <a:buFont typeface="Arial" panose="020B0604020202020204" pitchFamily="34" charset="0"/>
              <a:buChar char="•"/>
            </a:pPr>
            <a:r>
              <a:rPr lang="en-US" dirty="0"/>
              <a:t>Confirm foul </a:t>
            </a:r>
            <a:r>
              <a:rPr lang="en-US" dirty="0" smtClean="0"/>
              <a:t>and penalty time with </a:t>
            </a:r>
            <a:r>
              <a:rPr lang="en-US" dirty="0"/>
              <a:t>partner </a:t>
            </a:r>
            <a:endParaRPr lang="en-US" dirty="0" smtClean="0"/>
          </a:p>
          <a:p>
            <a:pPr marL="640559" lvl="1" indent="-174698">
              <a:buFont typeface="Arial" panose="020B0604020202020204" pitchFamily="34" charset="0"/>
              <a:buChar char="•"/>
            </a:pPr>
            <a:r>
              <a:rPr lang="en-US" dirty="0" smtClean="0"/>
              <a:t>Trail almost always </a:t>
            </a:r>
            <a:r>
              <a:rPr lang="en-US" dirty="0"/>
              <a:t>reports the foul </a:t>
            </a:r>
            <a:r>
              <a:rPr lang="en-US" dirty="0" smtClean="0"/>
              <a:t>and uses C-NOTE</a:t>
            </a:r>
            <a:endParaRPr lang="en-US" dirty="0"/>
          </a:p>
          <a:p>
            <a:pPr marL="1106420" lvl="2" indent="-174698">
              <a:buFont typeface="Arial" panose="020B0604020202020204" pitchFamily="34" charset="0"/>
              <a:buChar char="•"/>
            </a:pPr>
            <a:r>
              <a:rPr lang="en-US" dirty="0"/>
              <a:t>If on far side come </a:t>
            </a:r>
            <a:r>
              <a:rPr lang="en-US" dirty="0" smtClean="0"/>
              <a:t>toward the middle of the field</a:t>
            </a:r>
            <a:endParaRPr lang="en-US" dirty="0"/>
          </a:p>
          <a:p>
            <a:pPr marL="1106420" lvl="2" indent="-174698">
              <a:buFont typeface="Arial" panose="020B0604020202020204" pitchFamily="34" charset="0"/>
              <a:buChar char="•"/>
            </a:pPr>
            <a:r>
              <a:rPr lang="en-US" dirty="0"/>
              <a:t>If on bench side go no further than the wing line to report</a:t>
            </a:r>
          </a:p>
          <a:p>
            <a:pPr marL="640559" lvl="1" indent="-174698">
              <a:buFont typeface="Arial" panose="020B0604020202020204" pitchFamily="34" charset="0"/>
              <a:buChar char="•"/>
            </a:pPr>
            <a:r>
              <a:rPr lang="en-US" dirty="0" smtClean="0"/>
              <a:t>Partner gets the field set </a:t>
            </a:r>
            <a:r>
              <a:rPr lang="en-US" dirty="0"/>
              <a:t>for the </a:t>
            </a:r>
            <a:r>
              <a:rPr lang="en-US" dirty="0" smtClean="0"/>
              <a:t>restart and informs </a:t>
            </a:r>
            <a:r>
              <a:rPr lang="en-US" dirty="0"/>
              <a:t>goalkeeper the length of penalty and where the ball is before the </a:t>
            </a:r>
            <a:r>
              <a:rPr lang="en-US" dirty="0" smtClean="0"/>
              <a:t>restart</a:t>
            </a:r>
          </a:p>
          <a:p>
            <a:pPr marL="640559" lvl="1" indent="-174698">
              <a:buFont typeface="Arial" panose="020B0604020202020204" pitchFamily="34" charset="0"/>
              <a:buChar char="•"/>
            </a:pPr>
            <a:endParaRPr lang="en-US" dirty="0"/>
          </a:p>
          <a:p>
            <a:pPr marL="0" indent="0">
              <a:buNone/>
            </a:pPr>
            <a:r>
              <a:rPr lang="en-US" b="1" dirty="0" smtClean="0"/>
              <a:t>Before restarting play:</a:t>
            </a:r>
          </a:p>
          <a:p>
            <a:pPr marL="640559" lvl="1" indent="-174698">
              <a:buFont typeface="Arial" panose="020B0604020202020204" pitchFamily="34" charset="0"/>
              <a:buChar char="•"/>
            </a:pPr>
            <a:r>
              <a:rPr lang="en-US" dirty="0" smtClean="0"/>
              <a:t>Confirm when the penalty will release</a:t>
            </a:r>
          </a:p>
          <a:p>
            <a:pPr marL="1106420" lvl="2" indent="-174698">
              <a:buFont typeface="Arial" panose="020B0604020202020204" pitchFamily="34" charset="0"/>
              <a:buChar char="•"/>
            </a:pPr>
            <a:r>
              <a:rPr lang="en-US" dirty="0" smtClean="0"/>
              <a:t>Ex. “all even at 6:15”</a:t>
            </a:r>
          </a:p>
          <a:p>
            <a:pPr marL="640559" lvl="1" indent="-174698">
              <a:buFont typeface="Arial" panose="020B0604020202020204" pitchFamily="34" charset="0"/>
              <a:buChar char="•"/>
            </a:pPr>
            <a:r>
              <a:rPr lang="en-US" dirty="0" smtClean="0"/>
              <a:t>Count both teams</a:t>
            </a:r>
            <a:endParaRPr lang="en-US" dirty="0"/>
          </a:p>
          <a:p>
            <a:endParaRPr lang="en-US" dirty="0" smtClean="0"/>
          </a:p>
          <a:p>
            <a:pPr marL="0" indent="0">
              <a:buNone/>
            </a:pPr>
            <a:r>
              <a:rPr lang="en-US" b="1" dirty="0" smtClean="0"/>
              <a:t>Note: </a:t>
            </a:r>
            <a:r>
              <a:rPr lang="en-US" i="0" dirty="0" smtClean="0"/>
              <a:t>It may be necessary to walk into the table area to confirm multiple penalties or more complicated situations with the penalty timer. </a:t>
            </a:r>
            <a:endParaRPr lang="en-US" dirty="0"/>
          </a:p>
          <a:p>
            <a:endParaRPr lang="en-US" dirty="0"/>
          </a:p>
        </p:txBody>
      </p:sp>
      <p:sp>
        <p:nvSpPr>
          <p:cNvPr id="4" name="Slide Number Placeholder 3"/>
          <p:cNvSpPr>
            <a:spLocks noGrp="1"/>
          </p:cNvSpPr>
          <p:nvPr>
            <p:ph type="sldNum" sz="quarter" idx="10"/>
          </p:nvPr>
        </p:nvSpPr>
        <p:spPr/>
        <p:txBody>
          <a:bodyPr/>
          <a:lstStyle/>
          <a:p>
            <a:fld id="{857D1E4B-58D7-44FD-A4D4-DE5F1E9C6CCA}" type="slidenum">
              <a:rPr lang="en-US" smtClean="0"/>
              <a:t>12</a:t>
            </a:fld>
            <a:endParaRPr lang="en-US"/>
          </a:p>
        </p:txBody>
      </p:sp>
    </p:spTree>
    <p:extLst>
      <p:ext uri="{BB962C8B-B14F-4D97-AF65-F5344CB8AC3E}">
        <p14:creationId xmlns:p14="http://schemas.microsoft.com/office/powerpoint/2010/main" val="11195349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smtClean="0"/>
              <a:t>Closest official:</a:t>
            </a:r>
            <a:endParaRPr lang="en-US" b="1" dirty="0"/>
          </a:p>
          <a:p>
            <a:pPr marL="0" indent="0">
              <a:buNone/>
            </a:pPr>
            <a:r>
              <a:rPr lang="en-US" dirty="0"/>
              <a:t>Runs toward the players fighting and continuously circles them while blowing the whistle. This </a:t>
            </a:r>
            <a:r>
              <a:rPr lang="en-US" dirty="0" smtClean="0"/>
              <a:t>keeps other </a:t>
            </a:r>
            <a:r>
              <a:rPr lang="en-US" dirty="0"/>
              <a:t>players from entering into the fight and a whistle blown loudly at close range will get the attention of the fighting players. Communicate that you want the players to stop fighting in between whistle blasts.</a:t>
            </a:r>
          </a:p>
          <a:p>
            <a:endParaRPr lang="en-US" dirty="0"/>
          </a:p>
          <a:p>
            <a:pPr marL="0" indent="0">
              <a:buNone/>
            </a:pPr>
            <a:r>
              <a:rPr lang="en-US" b="1" dirty="0" smtClean="0"/>
              <a:t>Note: </a:t>
            </a:r>
            <a:r>
              <a:rPr lang="en-US" i="0" dirty="0" smtClean="0"/>
              <a:t>Physically </a:t>
            </a:r>
            <a:r>
              <a:rPr lang="en-US" i="0" dirty="0"/>
              <a:t>separating players should only be done if you judge that you can do so without endangering the safety of the players or yourself.</a:t>
            </a:r>
          </a:p>
          <a:p>
            <a:endParaRPr lang="en-US" i="0" dirty="0"/>
          </a:p>
          <a:p>
            <a:pPr marL="0" indent="0">
              <a:buNone/>
            </a:pPr>
            <a:r>
              <a:rPr lang="en-US" b="1" i="0" dirty="0" smtClean="0"/>
              <a:t>Furthest official:</a:t>
            </a:r>
            <a:endParaRPr lang="en-US" b="1" i="0" dirty="0"/>
          </a:p>
          <a:p>
            <a:pPr marL="0" indent="0">
              <a:buNone/>
            </a:pPr>
            <a:r>
              <a:rPr lang="en-US" dirty="0"/>
              <a:t>Get to a </a:t>
            </a:r>
            <a:r>
              <a:rPr lang="en-US" dirty="0" smtClean="0"/>
              <a:t>space</a:t>
            </a:r>
            <a:r>
              <a:rPr lang="en-US" baseline="0" dirty="0" smtClean="0"/>
              <a:t> </a:t>
            </a:r>
            <a:r>
              <a:rPr lang="en-US" dirty="0" smtClean="0"/>
              <a:t>near </a:t>
            </a:r>
            <a:r>
              <a:rPr lang="en-US" dirty="0"/>
              <a:t>the benches and loudly shout “Freeze!” while spreading your arms. Repeat that often and instruct the coaches to assist you in keeping the players </a:t>
            </a:r>
            <a:r>
              <a:rPr lang="en-US" dirty="0" smtClean="0"/>
              <a:t>in their bench areas. Once </a:t>
            </a:r>
            <a:r>
              <a:rPr lang="en-US" dirty="0"/>
              <a:t>the benches are frozen turn to your partner and record the numbers of all players involved in the fight</a:t>
            </a:r>
            <a:r>
              <a:rPr lang="en-US" dirty="0" smtClean="0"/>
              <a:t>.</a:t>
            </a:r>
          </a:p>
          <a:p>
            <a:endParaRPr lang="en-US" dirty="0" smtClean="0"/>
          </a:p>
          <a:p>
            <a:pPr marL="0" indent="0" defTabSz="931723">
              <a:buNone/>
              <a:defRPr/>
            </a:pPr>
            <a:r>
              <a:rPr lang="en-US" i="1" dirty="0" smtClean="0"/>
              <a:t>“If they played by the honor</a:t>
            </a:r>
            <a:r>
              <a:rPr lang="en-US" i="1" baseline="0" dirty="0" smtClean="0"/>
              <a:t> system, they wouldn’t need us.” </a:t>
            </a:r>
            <a:br>
              <a:rPr lang="en-US" i="1" baseline="0" dirty="0" smtClean="0"/>
            </a:br>
            <a:r>
              <a:rPr lang="en-US" baseline="0" dirty="0" smtClean="0"/>
              <a:t>– Author Unknown</a:t>
            </a:r>
            <a:endParaRPr lang="en-US" dirty="0"/>
          </a:p>
          <a:p>
            <a:endParaRPr lang="en-US" dirty="0"/>
          </a:p>
        </p:txBody>
      </p:sp>
      <p:sp>
        <p:nvSpPr>
          <p:cNvPr id="4" name="Slide Number Placeholder 3"/>
          <p:cNvSpPr>
            <a:spLocks noGrp="1"/>
          </p:cNvSpPr>
          <p:nvPr>
            <p:ph type="sldNum" sz="quarter" idx="10"/>
          </p:nvPr>
        </p:nvSpPr>
        <p:spPr/>
        <p:txBody>
          <a:bodyPr/>
          <a:lstStyle/>
          <a:p>
            <a:fld id="{857D1E4B-58D7-44FD-A4D4-DE5F1E9C6CCA}" type="slidenum">
              <a:rPr lang="en-US" smtClean="0"/>
              <a:t>13</a:t>
            </a:fld>
            <a:endParaRPr lang="en-US"/>
          </a:p>
        </p:txBody>
      </p:sp>
    </p:spTree>
    <p:extLst>
      <p:ext uri="{BB962C8B-B14F-4D97-AF65-F5344CB8AC3E}">
        <p14:creationId xmlns:p14="http://schemas.microsoft.com/office/powerpoint/2010/main" val="12972087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49426">
              <a:buNone/>
              <a:defRPr/>
            </a:pPr>
            <a:r>
              <a:rPr lang="en-US" dirty="0"/>
              <a:t>Referee gets the home </a:t>
            </a:r>
            <a:r>
              <a:rPr lang="en-US" dirty="0" smtClean="0"/>
              <a:t>captains</a:t>
            </a:r>
            <a:r>
              <a:rPr lang="en-US" dirty="0"/>
              <a:t>, Umpire gets the visiting </a:t>
            </a:r>
            <a:r>
              <a:rPr lang="en-US" dirty="0" smtClean="0"/>
              <a:t>captains</a:t>
            </a:r>
            <a:r>
              <a:rPr lang="en-US" dirty="0"/>
              <a:t>. Identify who the speaking captain </a:t>
            </a:r>
            <a:r>
              <a:rPr lang="en-US" dirty="0" smtClean="0"/>
              <a:t>is</a:t>
            </a:r>
            <a:r>
              <a:rPr lang="en-US" baseline="0" dirty="0" smtClean="0"/>
              <a:t> and </a:t>
            </a:r>
            <a:r>
              <a:rPr lang="en-US" dirty="0" smtClean="0"/>
              <a:t>that </a:t>
            </a:r>
            <a:r>
              <a:rPr lang="en-US" dirty="0"/>
              <a:t>captain </a:t>
            </a:r>
            <a:r>
              <a:rPr lang="en-US" dirty="0" smtClean="0"/>
              <a:t>stands closest </a:t>
            </a:r>
            <a:r>
              <a:rPr lang="en-US" dirty="0"/>
              <a:t>to the </a:t>
            </a:r>
            <a:r>
              <a:rPr lang="en-US" dirty="0" smtClean="0"/>
              <a:t>Referee.</a:t>
            </a:r>
          </a:p>
          <a:p>
            <a:pPr defTabSz="949426">
              <a:defRPr/>
            </a:pPr>
            <a:endParaRPr lang="en-US" b="1" dirty="0"/>
          </a:p>
          <a:p>
            <a:pPr marL="0" indent="0" defTabSz="949426">
              <a:buNone/>
              <a:defRPr/>
            </a:pPr>
            <a:r>
              <a:rPr lang="en-US" b="1" dirty="0"/>
              <a:t>Referee speaks to the captains:</a:t>
            </a:r>
          </a:p>
          <a:p>
            <a:pPr marL="640559" lvl="1" indent="-174698" defTabSz="949426">
              <a:buFont typeface="Arial" panose="020B0604020202020204" pitchFamily="34" charset="0"/>
              <a:buChar char="•"/>
              <a:defRPr/>
            </a:pPr>
            <a:r>
              <a:rPr lang="en-US" dirty="0"/>
              <a:t>Introduces the crew</a:t>
            </a:r>
          </a:p>
          <a:p>
            <a:pPr marL="640559" lvl="1" indent="-174698" defTabSz="949426">
              <a:buFont typeface="Arial" panose="020B0604020202020204" pitchFamily="34" charset="0"/>
              <a:buChar char="•"/>
              <a:defRPr/>
            </a:pPr>
            <a:r>
              <a:rPr lang="en-US" dirty="0"/>
              <a:t>Asks captains to </a:t>
            </a:r>
            <a:r>
              <a:rPr lang="en-US" dirty="0" smtClean="0"/>
              <a:t>shake hands</a:t>
            </a:r>
            <a:endParaRPr lang="en-US" dirty="0"/>
          </a:p>
          <a:p>
            <a:pPr marL="640559" lvl="1" indent="-174698" defTabSz="949426">
              <a:buFont typeface="Arial" panose="020B0604020202020204" pitchFamily="34" charset="0"/>
              <a:buChar char="•"/>
              <a:defRPr/>
            </a:pPr>
            <a:r>
              <a:rPr lang="en-US" dirty="0"/>
              <a:t>Shows coin to both speaking captains</a:t>
            </a:r>
          </a:p>
          <a:p>
            <a:pPr marL="640559" lvl="1" indent="-174698" defTabSz="949426">
              <a:buFont typeface="Arial" panose="020B0604020202020204" pitchFamily="34" charset="0"/>
              <a:buChar char="•"/>
              <a:defRPr/>
            </a:pPr>
            <a:r>
              <a:rPr lang="en-US" dirty="0"/>
              <a:t>Explains coin flip procedure and what to do if coin is dropped</a:t>
            </a:r>
          </a:p>
          <a:p>
            <a:pPr marL="640559" lvl="1" indent="-174698" defTabSz="949426">
              <a:buFont typeface="Arial" panose="020B0604020202020204" pitchFamily="34" charset="0"/>
              <a:buChar char="•"/>
              <a:defRPr/>
            </a:pPr>
            <a:r>
              <a:rPr lang="en-US" dirty="0"/>
              <a:t>Asks visiting team speaking captain to choose “heads” or “tails”</a:t>
            </a:r>
          </a:p>
          <a:p>
            <a:pPr marL="640559" lvl="1" indent="-174698" defTabSz="949426">
              <a:buFont typeface="Arial" panose="020B0604020202020204" pitchFamily="34" charset="0"/>
              <a:buChar char="•"/>
              <a:defRPr/>
            </a:pPr>
            <a:r>
              <a:rPr lang="en-US" dirty="0" smtClean="0"/>
              <a:t>Coin </a:t>
            </a:r>
            <a:r>
              <a:rPr lang="en-US" dirty="0"/>
              <a:t>is tossed and caught with open </a:t>
            </a:r>
            <a:r>
              <a:rPr lang="en-US" dirty="0" smtClean="0"/>
              <a:t>palm</a:t>
            </a:r>
          </a:p>
          <a:p>
            <a:pPr lvl="1" defTabSz="949426">
              <a:defRPr/>
            </a:pPr>
            <a:endParaRPr lang="en-US" dirty="0"/>
          </a:p>
          <a:p>
            <a:pPr marL="0" indent="0" defTabSz="949426">
              <a:buNone/>
              <a:defRPr/>
            </a:pPr>
            <a:r>
              <a:rPr lang="en-US" b="1" dirty="0"/>
              <a:t>Winning team gets:</a:t>
            </a:r>
          </a:p>
          <a:p>
            <a:pPr marL="640559" lvl="1" indent="-174698" defTabSz="949426">
              <a:buFont typeface="Arial" panose="020B0604020202020204" pitchFamily="34" charset="0"/>
              <a:buChar char="•"/>
              <a:defRPr/>
            </a:pPr>
            <a:r>
              <a:rPr lang="en-US" dirty="0"/>
              <a:t>Choice of goal to defend </a:t>
            </a:r>
            <a:r>
              <a:rPr lang="en-US" dirty="0" smtClean="0"/>
              <a:t>first, OR</a:t>
            </a:r>
            <a:endParaRPr lang="en-US" dirty="0"/>
          </a:p>
          <a:p>
            <a:pPr marL="640559" lvl="1" indent="-174698" defTabSz="949426">
              <a:buFont typeface="Arial" panose="020B0604020202020204" pitchFamily="34" charset="0"/>
              <a:buChar char="•"/>
              <a:defRPr/>
            </a:pPr>
            <a:r>
              <a:rPr lang="en-US" dirty="0"/>
              <a:t>First Alternate Possession (AP)</a:t>
            </a:r>
          </a:p>
          <a:p>
            <a:pPr defTabSz="949426">
              <a:defRPr/>
            </a:pPr>
            <a:endParaRPr lang="en-US" dirty="0"/>
          </a:p>
          <a:p>
            <a:pPr marL="0" indent="0" defTabSz="949426">
              <a:buNone/>
              <a:defRPr/>
            </a:pPr>
            <a:r>
              <a:rPr lang="en-US" b="1" dirty="0"/>
              <a:t>After the toss:</a:t>
            </a:r>
          </a:p>
          <a:p>
            <a:pPr marL="640559" lvl="1" indent="-174698" defTabSz="949426">
              <a:buFont typeface="Arial" panose="020B0604020202020204" pitchFamily="34" charset="0"/>
              <a:buChar char="•"/>
              <a:defRPr/>
            </a:pPr>
            <a:r>
              <a:rPr lang="en-US" dirty="0"/>
              <a:t>Players rotate so </a:t>
            </a:r>
            <a:r>
              <a:rPr lang="en-US" dirty="0" smtClean="0"/>
              <a:t>backs </a:t>
            </a:r>
            <a:r>
              <a:rPr lang="en-US" dirty="0"/>
              <a:t>are to the goal they will defend first</a:t>
            </a:r>
          </a:p>
          <a:p>
            <a:pPr marL="640559" lvl="1" indent="-174698" defTabSz="949426">
              <a:buFont typeface="Arial" panose="020B0604020202020204" pitchFamily="34" charset="0"/>
              <a:buChar char="•"/>
              <a:defRPr/>
            </a:pPr>
            <a:r>
              <a:rPr lang="en-US" dirty="0"/>
              <a:t>Referee taps team that has first AP on the shoulder</a:t>
            </a:r>
          </a:p>
          <a:p>
            <a:endParaRPr lang="en-US" dirty="0"/>
          </a:p>
        </p:txBody>
      </p:sp>
      <p:sp>
        <p:nvSpPr>
          <p:cNvPr id="4" name="Slide Number Placeholder 3"/>
          <p:cNvSpPr>
            <a:spLocks noGrp="1"/>
          </p:cNvSpPr>
          <p:nvPr>
            <p:ph type="sldNum" sz="quarter" idx="10"/>
          </p:nvPr>
        </p:nvSpPr>
        <p:spPr/>
        <p:txBody>
          <a:bodyPr/>
          <a:lstStyle/>
          <a:p>
            <a:fld id="{857D1E4B-58D7-44FD-A4D4-DE5F1E9C6CCA}" type="slidenum">
              <a:rPr lang="en-US" smtClean="0"/>
              <a:t>14</a:t>
            </a:fld>
            <a:endParaRPr lang="en-US"/>
          </a:p>
        </p:txBody>
      </p:sp>
    </p:spTree>
    <p:extLst>
      <p:ext uri="{BB962C8B-B14F-4D97-AF65-F5344CB8AC3E}">
        <p14:creationId xmlns:p14="http://schemas.microsoft.com/office/powerpoint/2010/main" val="24484233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smtClean="0"/>
              <a:t>Each official:</a:t>
            </a:r>
          </a:p>
          <a:p>
            <a:pPr marL="640559" lvl="1" indent="-174698">
              <a:buFont typeface="Arial" panose="020B0604020202020204" pitchFamily="34" charset="0"/>
              <a:buChar char="•"/>
            </a:pPr>
            <a:r>
              <a:rPr lang="en-US" dirty="0" smtClean="0"/>
              <a:t>Go </a:t>
            </a:r>
            <a:r>
              <a:rPr lang="en-US" dirty="0"/>
              <a:t>to a player and ask for their </a:t>
            </a:r>
            <a:r>
              <a:rPr lang="en-US" dirty="0" err="1" smtClean="0"/>
              <a:t>crosse</a:t>
            </a:r>
            <a:endParaRPr lang="en-US" dirty="0" smtClean="0"/>
          </a:p>
          <a:p>
            <a:pPr marL="640559" lvl="1" indent="-174698">
              <a:buFont typeface="Arial" panose="020B0604020202020204" pitchFamily="34" charset="0"/>
              <a:buChar char="•"/>
            </a:pPr>
            <a:r>
              <a:rPr lang="en-US" dirty="0"/>
              <a:t>Check the required equipment of each </a:t>
            </a:r>
            <a:r>
              <a:rPr lang="en-US" dirty="0" smtClean="0"/>
              <a:t>player</a:t>
            </a:r>
          </a:p>
          <a:p>
            <a:pPr marL="640559" lvl="1" indent="-174698">
              <a:buFont typeface="Arial" panose="020B0604020202020204" pitchFamily="34" charset="0"/>
              <a:buChar char="•"/>
            </a:pPr>
            <a:r>
              <a:rPr lang="en-US" dirty="0" smtClean="0"/>
              <a:t>Meet </a:t>
            </a:r>
            <a:r>
              <a:rPr lang="en-US" dirty="0"/>
              <a:t>at or near Center X and check both </a:t>
            </a:r>
            <a:r>
              <a:rPr lang="en-US" dirty="0" smtClean="0"/>
              <a:t>crosses</a:t>
            </a:r>
          </a:p>
          <a:p>
            <a:pPr marL="1106420" lvl="2" indent="-174698" defTabSz="931723">
              <a:buFont typeface="Arial" panose="020B0604020202020204" pitchFamily="34" charset="0"/>
              <a:buChar char="•"/>
              <a:defRPr/>
            </a:pPr>
            <a:r>
              <a:rPr lang="en-US" dirty="0" smtClean="0"/>
              <a:t>One official should make sure to have a ball</a:t>
            </a:r>
            <a:endParaRPr lang="en-US" dirty="0"/>
          </a:p>
          <a:p>
            <a:endParaRPr lang="en-US" dirty="0"/>
          </a:p>
          <a:p>
            <a:pPr marL="0" indent="0">
              <a:buNone/>
            </a:pPr>
            <a:r>
              <a:rPr lang="en-US" b="1" dirty="0" smtClean="0"/>
              <a:t>Note:</a:t>
            </a:r>
            <a:r>
              <a:rPr lang="en-US" dirty="0" smtClean="0"/>
              <a:t> </a:t>
            </a:r>
            <a:r>
              <a:rPr lang="en-US" dirty="0"/>
              <a:t>One official </a:t>
            </a:r>
            <a:r>
              <a:rPr lang="en-US" dirty="0" smtClean="0"/>
              <a:t>faces the </a:t>
            </a:r>
            <a:r>
              <a:rPr lang="en-US" dirty="0"/>
              <a:t>benches and </a:t>
            </a:r>
            <a:r>
              <a:rPr lang="en-US" dirty="0" smtClean="0"/>
              <a:t>keeps </a:t>
            </a:r>
            <a:r>
              <a:rPr lang="en-US" dirty="0"/>
              <a:t>eyes on the </a:t>
            </a:r>
            <a:r>
              <a:rPr lang="en-US" dirty="0" smtClean="0"/>
              <a:t>players. Some </a:t>
            </a:r>
            <a:r>
              <a:rPr lang="en-US" dirty="0"/>
              <a:t>officials prefer that the Referee faces the </a:t>
            </a:r>
            <a:r>
              <a:rPr lang="en-US" dirty="0" smtClean="0"/>
              <a:t>benches</a:t>
            </a:r>
            <a:r>
              <a:rPr lang="en-US" baseline="0" dirty="0" smtClean="0"/>
              <a:t> while</a:t>
            </a:r>
            <a:r>
              <a:rPr lang="en-US" dirty="0" smtClean="0"/>
              <a:t> </a:t>
            </a:r>
            <a:r>
              <a:rPr lang="en-US" dirty="0"/>
              <a:t>others prefer that the Umpire does. It does not matter as long as one official is watching the benches, </a:t>
            </a:r>
            <a:r>
              <a:rPr lang="en-US" dirty="0" smtClean="0"/>
              <a:t>and this preference should </a:t>
            </a:r>
            <a:r>
              <a:rPr lang="en-US" dirty="0"/>
              <a:t>be communicated in the pre-game discussion.</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857D1E4B-58D7-44FD-A4D4-DE5F1E9C6CCA}" type="slidenum">
              <a:rPr lang="en-US" smtClean="0"/>
              <a:t>15</a:t>
            </a:fld>
            <a:endParaRPr lang="en-US"/>
          </a:p>
        </p:txBody>
      </p:sp>
    </p:spTree>
    <p:extLst>
      <p:ext uri="{BB962C8B-B14F-4D97-AF65-F5344CB8AC3E}">
        <p14:creationId xmlns:p14="http://schemas.microsoft.com/office/powerpoint/2010/main" val="18720596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smtClean="0"/>
              <a:t>Anticipate timeouts calls:</a:t>
            </a:r>
            <a:endParaRPr lang="en-US" b="1" baseline="0" dirty="0" smtClean="0"/>
          </a:p>
          <a:p>
            <a:pPr marL="640559" lvl="1" indent="-174698">
              <a:buFont typeface="Arial" panose="020B0604020202020204" pitchFamily="34" charset="0"/>
              <a:buChar char="•"/>
            </a:pPr>
            <a:r>
              <a:rPr lang="en-US" baseline="0" dirty="0" smtClean="0"/>
              <a:t>End of quarter</a:t>
            </a:r>
          </a:p>
          <a:p>
            <a:pPr marL="640559" lvl="1" indent="-174698">
              <a:buFont typeface="Arial" panose="020B0604020202020204" pitchFamily="34" charset="0"/>
              <a:buChar char="•"/>
            </a:pPr>
            <a:r>
              <a:rPr lang="en-US" baseline="0" dirty="0" smtClean="0"/>
              <a:t>Clear with long pole under pressure</a:t>
            </a:r>
          </a:p>
          <a:p>
            <a:pPr marL="640559" lvl="1" indent="-174698">
              <a:buFont typeface="Arial" panose="020B0604020202020204" pitchFamily="34" charset="0"/>
              <a:buChar char="•"/>
            </a:pPr>
            <a:r>
              <a:rPr lang="en-US" baseline="0" dirty="0" smtClean="0"/>
              <a:t>Winning team pressured with less than two minutes in game</a:t>
            </a:r>
          </a:p>
          <a:p>
            <a:pPr marL="640559" lvl="1" indent="-174698">
              <a:buFont typeface="Arial" panose="020B0604020202020204" pitchFamily="34" charset="0"/>
              <a:buChar char="•"/>
            </a:pPr>
            <a:r>
              <a:rPr lang="en-US" baseline="0" dirty="0" smtClean="0"/>
              <a:t>First possession in overtime</a:t>
            </a:r>
          </a:p>
          <a:p>
            <a:endParaRPr lang="en-US" baseline="0" dirty="0" smtClean="0"/>
          </a:p>
          <a:p>
            <a:pPr marL="0" indent="0">
              <a:buNone/>
            </a:pPr>
            <a:r>
              <a:rPr lang="en-US" b="1" baseline="0" dirty="0" smtClean="0"/>
              <a:t>Note: </a:t>
            </a:r>
            <a:r>
              <a:rPr lang="en-US" b="0" i="0" baseline="0" dirty="0" smtClean="0"/>
              <a:t>A time out is granted as soon as the official recognizes it. If the ball is loose by the time </a:t>
            </a:r>
            <a:r>
              <a:rPr lang="en-US" i="0" dirty="0" smtClean="0"/>
              <a:t>you blow </a:t>
            </a:r>
            <a:r>
              <a:rPr lang="en-US" b="0" i="0" baseline="0" dirty="0" smtClean="0"/>
              <a:t>the whistle, but the player had possession when the coach called for time out, get big and signal timeout and say: “While the player had possession!” That will help clear up any confusion.</a:t>
            </a:r>
            <a:endParaRPr lang="en-US" b="1" i="0" dirty="0" smtClean="0"/>
          </a:p>
          <a:p>
            <a:endParaRPr lang="en-US" dirty="0"/>
          </a:p>
        </p:txBody>
      </p:sp>
      <p:sp>
        <p:nvSpPr>
          <p:cNvPr id="4" name="Slide Number Placeholder 3"/>
          <p:cNvSpPr>
            <a:spLocks noGrp="1"/>
          </p:cNvSpPr>
          <p:nvPr>
            <p:ph type="sldNum" sz="quarter" idx="10"/>
          </p:nvPr>
        </p:nvSpPr>
        <p:spPr/>
        <p:txBody>
          <a:bodyPr/>
          <a:lstStyle/>
          <a:p>
            <a:fld id="{857D1E4B-58D7-44FD-A4D4-DE5F1E9C6CCA}" type="slidenum">
              <a:rPr lang="en-US" smtClean="0"/>
              <a:t>16</a:t>
            </a:fld>
            <a:endParaRPr lang="en-US"/>
          </a:p>
        </p:txBody>
      </p:sp>
    </p:spTree>
    <p:extLst>
      <p:ext uri="{BB962C8B-B14F-4D97-AF65-F5344CB8AC3E}">
        <p14:creationId xmlns:p14="http://schemas.microsoft.com/office/powerpoint/2010/main" val="29957716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The US Lacrosse Central</a:t>
            </a:r>
            <a:r>
              <a:rPr lang="en-US" baseline="0" dirty="0"/>
              <a:t> Hub at uslacrosse.arbitersports.com is your one stop shop for men’s officiating memos, articles, videos, downloadable resources, and rules tests. You can also find applications to this year’s LAREDO clinics.</a:t>
            </a:r>
          </a:p>
          <a:p>
            <a:r>
              <a:rPr lang="en-US" baseline="0" dirty="0"/>
              <a:t>Follow the Men’s Officials Education Program on Facebook at facebook.com/</a:t>
            </a:r>
            <a:r>
              <a:rPr lang="en-US" baseline="0" dirty="0" err="1"/>
              <a:t>menslaxofficials</a:t>
            </a:r>
            <a:endParaRPr lang="en-US" dirty="0"/>
          </a:p>
        </p:txBody>
      </p:sp>
      <p:sp>
        <p:nvSpPr>
          <p:cNvPr id="4" name="Slide Number Placeholder 3"/>
          <p:cNvSpPr>
            <a:spLocks noGrp="1"/>
          </p:cNvSpPr>
          <p:nvPr>
            <p:ph type="sldNum" sz="quarter" idx="10"/>
          </p:nvPr>
        </p:nvSpPr>
        <p:spPr/>
        <p:txBody>
          <a:bodyPr/>
          <a:lstStyle/>
          <a:p>
            <a:fld id="{E2A66874-14C1-449F-9EB3-24ABC5F1C80C}" type="slidenum">
              <a:rPr lang="en-US" smtClean="0"/>
              <a:t>17</a:t>
            </a:fld>
            <a:endParaRPr lang="en-US"/>
          </a:p>
        </p:txBody>
      </p:sp>
    </p:spTree>
    <p:extLst>
      <p:ext uri="{BB962C8B-B14F-4D97-AF65-F5344CB8AC3E}">
        <p14:creationId xmlns:p14="http://schemas.microsoft.com/office/powerpoint/2010/main" val="3146842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31723">
              <a:buNone/>
              <a:defRPr/>
            </a:pPr>
            <a:r>
              <a:rPr lang="en-US" dirty="0"/>
              <a:t>Mechanics put officials in the best position to make the necessary calls to keep the game </a:t>
            </a:r>
            <a:r>
              <a:rPr lang="en-US" b="1" dirty="0"/>
              <a:t>safe</a:t>
            </a:r>
            <a:r>
              <a:rPr lang="en-US" dirty="0"/>
              <a:t> and </a:t>
            </a:r>
            <a:r>
              <a:rPr lang="en-US" b="1" dirty="0"/>
              <a:t>fair</a:t>
            </a:r>
            <a:r>
              <a:rPr lang="en-US" dirty="0"/>
              <a:t> by using methods that are easily applied in a consistent manner.</a:t>
            </a:r>
          </a:p>
          <a:p>
            <a:pPr defTabSz="931723">
              <a:defRPr/>
            </a:pPr>
            <a:endParaRPr lang="en-US" dirty="0"/>
          </a:p>
          <a:p>
            <a:pPr marL="0" indent="0" defTabSz="931723">
              <a:buNone/>
              <a:defRPr/>
            </a:pPr>
            <a:r>
              <a:rPr lang="en-US" b="1" dirty="0"/>
              <a:t>Position </a:t>
            </a:r>
            <a:r>
              <a:rPr lang="en-US" dirty="0"/>
              <a:t>– The best spot to be in for most game situations. Hustling to your next spot is one of the best ways to show the clinicians that you are focused on the game and giving your maximum effort.</a:t>
            </a:r>
          </a:p>
          <a:p>
            <a:pPr defTabSz="931723">
              <a:defRPr/>
            </a:pPr>
            <a:endParaRPr lang="en-US" dirty="0"/>
          </a:p>
          <a:p>
            <a:pPr marL="0" indent="0" defTabSz="931723">
              <a:buNone/>
              <a:defRPr/>
            </a:pPr>
            <a:r>
              <a:rPr lang="en-US" b="1" dirty="0"/>
              <a:t>Safety</a:t>
            </a:r>
            <a:r>
              <a:rPr lang="en-US" dirty="0"/>
              <a:t> – Priority number one for all officials in every game. Make the necessary safety calls when you see them.</a:t>
            </a:r>
          </a:p>
          <a:p>
            <a:pPr defTabSz="931723">
              <a:defRPr/>
            </a:pPr>
            <a:endParaRPr lang="en-US" b="1" dirty="0"/>
          </a:p>
          <a:p>
            <a:pPr marL="0" indent="0" defTabSz="931723">
              <a:buNone/>
              <a:defRPr/>
            </a:pPr>
            <a:r>
              <a:rPr lang="en-US" b="1" dirty="0"/>
              <a:t>Fairness </a:t>
            </a:r>
            <a:r>
              <a:rPr lang="en-US" dirty="0"/>
              <a:t>– Your technical foul knowledge and game awareness factor heavily in a fair game. Address issues that unfairly give a team an advantage.</a:t>
            </a:r>
          </a:p>
          <a:p>
            <a:pPr defTabSz="931723">
              <a:defRPr/>
            </a:pPr>
            <a:endParaRPr lang="en-US" dirty="0"/>
          </a:p>
          <a:p>
            <a:pPr marL="0" indent="0" defTabSz="931723">
              <a:buNone/>
              <a:defRPr/>
            </a:pPr>
            <a:r>
              <a:rPr lang="en-US" b="1" dirty="0"/>
              <a:t>Consistency </a:t>
            </a:r>
            <a:r>
              <a:rPr lang="en-US" dirty="0"/>
              <a:t>– Endeavor to make the </a:t>
            </a:r>
            <a:r>
              <a:rPr lang="en-US" dirty="0" smtClean="0"/>
              <a:t>same </a:t>
            </a:r>
            <a:r>
              <a:rPr lang="en-US" dirty="0"/>
              <a:t>calls on each half of the field from the first whistle till the last. Communication with your partner is essential to crew consistency for an entire game.</a:t>
            </a:r>
          </a:p>
        </p:txBody>
      </p:sp>
      <p:sp>
        <p:nvSpPr>
          <p:cNvPr id="4" name="Slide Number Placeholder 3"/>
          <p:cNvSpPr>
            <a:spLocks noGrp="1"/>
          </p:cNvSpPr>
          <p:nvPr>
            <p:ph type="sldNum" sz="quarter" idx="10"/>
          </p:nvPr>
        </p:nvSpPr>
        <p:spPr/>
        <p:txBody>
          <a:bodyPr/>
          <a:lstStyle/>
          <a:p>
            <a:fld id="{857D1E4B-58D7-44FD-A4D4-DE5F1E9C6CCA}" type="slidenum">
              <a:rPr lang="en-US" smtClean="0"/>
              <a:t>2</a:t>
            </a:fld>
            <a:endParaRPr lang="en-US"/>
          </a:p>
        </p:txBody>
      </p:sp>
    </p:spTree>
    <p:extLst>
      <p:ext uri="{BB962C8B-B14F-4D97-AF65-F5344CB8AC3E}">
        <p14:creationId xmlns:p14="http://schemas.microsoft.com/office/powerpoint/2010/main" val="47856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smtClean="0"/>
              <a:t>Lead </a:t>
            </a:r>
            <a:r>
              <a:rPr lang="en-US" b="1" dirty="0"/>
              <a:t>Official:</a:t>
            </a:r>
            <a:endParaRPr lang="en-US" dirty="0"/>
          </a:p>
          <a:p>
            <a:pPr marL="640559" lvl="1" indent="-174698">
              <a:buFont typeface="Arial" panose="020B0604020202020204" pitchFamily="34" charset="0"/>
              <a:buChar char="•"/>
            </a:pPr>
            <a:r>
              <a:rPr lang="en-US" dirty="0"/>
              <a:t>Goal is primary responsibility</a:t>
            </a:r>
          </a:p>
          <a:p>
            <a:pPr marL="640559" lvl="1" indent="-174698">
              <a:buFont typeface="Arial" panose="020B0604020202020204" pitchFamily="34" charset="0"/>
              <a:buChar char="•"/>
            </a:pPr>
            <a:r>
              <a:rPr lang="en-US" dirty="0" smtClean="0"/>
              <a:t>Positioned roughly a step or two above </a:t>
            </a:r>
            <a:r>
              <a:rPr lang="en-US" dirty="0"/>
              <a:t>or below </a:t>
            </a:r>
            <a:r>
              <a:rPr lang="en-US" dirty="0" smtClean="0"/>
              <a:t>GLE</a:t>
            </a:r>
          </a:p>
          <a:p>
            <a:pPr marL="640559" lvl="1" indent="-174698">
              <a:buFont typeface="Arial" panose="020B0604020202020204" pitchFamily="34" charset="0"/>
              <a:buChar char="•"/>
            </a:pPr>
            <a:r>
              <a:rPr lang="en-US" dirty="0" smtClean="0"/>
              <a:t>Covers </a:t>
            </a:r>
            <a:r>
              <a:rPr lang="en-US" dirty="0"/>
              <a:t>the end line on contested plays</a:t>
            </a:r>
          </a:p>
          <a:p>
            <a:endParaRPr lang="en-US" dirty="0"/>
          </a:p>
          <a:p>
            <a:pPr marL="0" indent="0">
              <a:buNone/>
            </a:pPr>
            <a:r>
              <a:rPr lang="en-US" b="1" dirty="0" smtClean="0"/>
              <a:t>Trail </a:t>
            </a:r>
            <a:r>
              <a:rPr lang="en-US" b="1" dirty="0"/>
              <a:t>Official:</a:t>
            </a:r>
          </a:p>
          <a:p>
            <a:pPr marL="640559" lvl="1" indent="-174698">
              <a:buFont typeface="Arial" panose="020B0604020202020204" pitchFamily="34" charset="0"/>
              <a:buChar char="•"/>
            </a:pPr>
            <a:r>
              <a:rPr lang="en-US" dirty="0"/>
              <a:t>Watches the shooter for late </a:t>
            </a:r>
            <a:r>
              <a:rPr lang="en-US" dirty="0" smtClean="0"/>
              <a:t>hits</a:t>
            </a:r>
          </a:p>
          <a:p>
            <a:pPr marL="640559" lvl="1" indent="-174698">
              <a:buFont typeface="Arial" panose="020B0604020202020204" pitchFamily="34" charset="0"/>
              <a:buChar char="•"/>
            </a:pPr>
            <a:r>
              <a:rPr lang="en-US" dirty="0" smtClean="0"/>
              <a:t>Moves toward </a:t>
            </a:r>
            <a:r>
              <a:rPr lang="en-US" dirty="0"/>
              <a:t>the goal if the Lead official moves to the end line</a:t>
            </a:r>
          </a:p>
          <a:p>
            <a:pPr marL="640559" lvl="1" indent="-174698">
              <a:buFont typeface="Arial" panose="020B0604020202020204" pitchFamily="34" charset="0"/>
              <a:buChar char="•"/>
            </a:pPr>
            <a:r>
              <a:rPr lang="en-US" dirty="0" smtClean="0"/>
              <a:t>Can assist </a:t>
            </a:r>
            <a:r>
              <a:rPr lang="en-US" dirty="0"/>
              <a:t>with crease violations on a tight play </a:t>
            </a:r>
            <a:endParaRPr lang="en-US" dirty="0" smtClean="0"/>
          </a:p>
          <a:p>
            <a:pPr marL="640559" lvl="1" indent="-174698">
              <a:buFont typeface="Arial" panose="020B0604020202020204" pitchFamily="34" charset="0"/>
              <a:buChar char="•"/>
            </a:pPr>
            <a:r>
              <a:rPr lang="en-US" dirty="0" smtClean="0"/>
              <a:t>Watches </a:t>
            </a:r>
            <a:r>
              <a:rPr lang="en-US" dirty="0"/>
              <a:t>for contested </a:t>
            </a:r>
            <a:r>
              <a:rPr lang="en-US" dirty="0" smtClean="0"/>
              <a:t>substitutions</a:t>
            </a:r>
          </a:p>
          <a:p>
            <a:pPr marL="640559" lvl="1" indent="-174698">
              <a:buFont typeface="Arial" panose="020B0604020202020204" pitchFamily="34" charset="0"/>
              <a:buChar char="•"/>
            </a:pPr>
            <a:r>
              <a:rPr lang="en-US" dirty="0" smtClean="0"/>
              <a:t>Makes the over and back call if necessary</a:t>
            </a:r>
            <a:endParaRPr lang="en-US" dirty="0"/>
          </a:p>
          <a:p>
            <a:pPr marL="640559" lvl="1" indent="-174698">
              <a:buFont typeface="Arial" panose="020B0604020202020204" pitchFamily="34" charset="0"/>
              <a:buChar char="•"/>
            </a:pPr>
            <a:r>
              <a:rPr lang="en-US" dirty="0" smtClean="0"/>
              <a:t>Covers the </a:t>
            </a:r>
            <a:r>
              <a:rPr lang="en-US" dirty="0"/>
              <a:t>far </a:t>
            </a:r>
            <a:r>
              <a:rPr lang="en-US" dirty="0" smtClean="0"/>
              <a:t>goal</a:t>
            </a:r>
          </a:p>
          <a:p>
            <a:pPr lvl="1"/>
            <a:endParaRPr lang="en-US" dirty="0"/>
          </a:p>
          <a:p>
            <a:r>
              <a:rPr lang="en-US" b="1" dirty="0" smtClean="0"/>
              <a:t>Note: </a:t>
            </a:r>
            <a:r>
              <a:rPr lang="en-US" i="0" dirty="0"/>
              <a:t>The pre-game should be clear on each responsibility, but the most important is that the Trail official watches the shooter on every shot.</a:t>
            </a:r>
          </a:p>
          <a:p>
            <a:endParaRPr lang="en-US" i="0" dirty="0"/>
          </a:p>
        </p:txBody>
      </p:sp>
      <p:sp>
        <p:nvSpPr>
          <p:cNvPr id="4" name="Slide Number Placeholder 3"/>
          <p:cNvSpPr>
            <a:spLocks noGrp="1"/>
          </p:cNvSpPr>
          <p:nvPr>
            <p:ph type="sldNum" sz="quarter" idx="10"/>
          </p:nvPr>
        </p:nvSpPr>
        <p:spPr/>
        <p:txBody>
          <a:bodyPr/>
          <a:lstStyle/>
          <a:p>
            <a:fld id="{857D1E4B-58D7-44FD-A4D4-DE5F1E9C6CCA}" type="slidenum">
              <a:rPr lang="en-US" smtClean="0"/>
              <a:t>3</a:t>
            </a:fld>
            <a:endParaRPr lang="en-US"/>
          </a:p>
        </p:txBody>
      </p:sp>
    </p:spTree>
    <p:extLst>
      <p:ext uri="{BB962C8B-B14F-4D97-AF65-F5344CB8AC3E}">
        <p14:creationId xmlns:p14="http://schemas.microsoft.com/office/powerpoint/2010/main" val="3475335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smtClean="0"/>
              <a:t>On Official: </a:t>
            </a:r>
            <a:r>
              <a:rPr lang="en-US" dirty="0" smtClean="0"/>
              <a:t>Has </a:t>
            </a:r>
            <a:r>
              <a:rPr lang="en-US" dirty="0"/>
              <a:t>a narrow focus that is </a:t>
            </a:r>
            <a:r>
              <a:rPr lang="en-US" dirty="0" smtClean="0"/>
              <a:t>on </a:t>
            </a:r>
            <a:r>
              <a:rPr lang="en-US" dirty="0"/>
              <a:t>the player in possession and surrounding 5 </a:t>
            </a:r>
            <a:r>
              <a:rPr lang="en-US" dirty="0" smtClean="0"/>
              <a:t>yards. Watches for </a:t>
            </a:r>
            <a:r>
              <a:rPr lang="en-US" dirty="0"/>
              <a:t>fouls </a:t>
            </a:r>
            <a:r>
              <a:rPr lang="en-US" dirty="0" smtClean="0"/>
              <a:t>like </a:t>
            </a:r>
            <a:r>
              <a:rPr lang="en-US" dirty="0"/>
              <a:t>pushing, holding, tripping, illegal body checks, unnecessary roughness, slashing, and warding.</a:t>
            </a:r>
          </a:p>
          <a:p>
            <a:endParaRPr lang="en-US" dirty="0"/>
          </a:p>
          <a:p>
            <a:pPr marL="0" indent="0">
              <a:buNone/>
            </a:pPr>
            <a:r>
              <a:rPr lang="en-US" b="1" dirty="0"/>
              <a:t>Off </a:t>
            </a:r>
            <a:r>
              <a:rPr lang="en-US" b="1" dirty="0" smtClean="0"/>
              <a:t>Official: </a:t>
            </a:r>
            <a:r>
              <a:rPr lang="en-US" dirty="0" smtClean="0"/>
              <a:t>Has </a:t>
            </a:r>
            <a:r>
              <a:rPr lang="en-US" dirty="0"/>
              <a:t>a wider view of the play because off ball involves more players in a </a:t>
            </a:r>
            <a:r>
              <a:rPr lang="en-US" dirty="0" smtClean="0"/>
              <a:t>larger area. Watches for </a:t>
            </a:r>
            <a:r>
              <a:rPr lang="en-US" dirty="0"/>
              <a:t>fouls like interference, illegal offensive </a:t>
            </a:r>
            <a:r>
              <a:rPr lang="en-US" dirty="0" smtClean="0"/>
              <a:t>screens,</a:t>
            </a:r>
            <a:r>
              <a:rPr lang="en-US" baseline="0" dirty="0" smtClean="0"/>
              <a:t> </a:t>
            </a:r>
            <a:r>
              <a:rPr lang="en-US" dirty="0" smtClean="0"/>
              <a:t>crease </a:t>
            </a:r>
            <a:r>
              <a:rPr lang="en-US" dirty="0"/>
              <a:t>violations (cutters running through the crease), and late hits after </a:t>
            </a:r>
            <a:r>
              <a:rPr lang="en-US" dirty="0" smtClean="0"/>
              <a:t>passes.</a:t>
            </a:r>
            <a:endParaRPr lang="en-US" dirty="0"/>
          </a:p>
          <a:p>
            <a:endParaRPr lang="en-US" dirty="0"/>
          </a:p>
          <a:p>
            <a:pPr marL="0" indent="0">
              <a:buNone/>
            </a:pPr>
            <a:r>
              <a:rPr lang="en-US" b="1" dirty="0"/>
              <a:t>Both </a:t>
            </a:r>
            <a:r>
              <a:rPr lang="en-US" b="1" dirty="0" smtClean="0"/>
              <a:t>Officials: </a:t>
            </a:r>
            <a:r>
              <a:rPr lang="en-US" dirty="0" smtClean="0"/>
              <a:t>The </a:t>
            </a:r>
            <a:r>
              <a:rPr lang="en-US" dirty="0"/>
              <a:t>officials </a:t>
            </a:r>
            <a:r>
              <a:rPr lang="en-US" dirty="0" smtClean="0"/>
              <a:t>move </a:t>
            </a:r>
            <a:r>
              <a:rPr lang="en-US" dirty="0"/>
              <a:t>as if they are </a:t>
            </a:r>
            <a:r>
              <a:rPr lang="en-US" dirty="0" smtClean="0"/>
              <a:t>connected on a string. </a:t>
            </a:r>
            <a:r>
              <a:rPr lang="en-US" dirty="0"/>
              <a:t>As one moves out, the other moves in. </a:t>
            </a:r>
            <a:endParaRPr lang="en-US" dirty="0" smtClean="0"/>
          </a:p>
          <a:p>
            <a:endParaRPr lang="en-US" dirty="0"/>
          </a:p>
          <a:p>
            <a:pPr marL="0" indent="0">
              <a:buNone/>
            </a:pPr>
            <a:r>
              <a:rPr lang="en-US" b="1" dirty="0" smtClean="0"/>
              <a:t>Note</a:t>
            </a:r>
            <a:r>
              <a:rPr lang="en-US" dirty="0" smtClean="0"/>
              <a:t>: </a:t>
            </a:r>
            <a:r>
              <a:rPr lang="en-US" i="0" dirty="0"/>
              <a:t>The pre-game should be clear on how On/Off calls </a:t>
            </a:r>
            <a:r>
              <a:rPr lang="en-US" i="0" dirty="0" smtClean="0"/>
              <a:t>are communicated</a:t>
            </a:r>
            <a:r>
              <a:rPr lang="en-US" i="0" dirty="0"/>
              <a:t>, especially in the transition area </a:t>
            </a:r>
            <a:r>
              <a:rPr lang="en-US" i="0" dirty="0" smtClean="0"/>
              <a:t>between </a:t>
            </a:r>
            <a:r>
              <a:rPr lang="en-US" i="0" dirty="0"/>
              <a:t>officials. Typically, if a player is running towards you then you are about to be the On Official.</a:t>
            </a:r>
          </a:p>
          <a:p>
            <a:endParaRPr lang="en-US" dirty="0"/>
          </a:p>
          <a:p>
            <a:pPr marL="0" indent="0">
              <a:buNone/>
            </a:pPr>
            <a:r>
              <a:rPr lang="en-US" i="1" dirty="0" smtClean="0"/>
              <a:t>“Cut down the distance between your present location and the place where impending action may take place. Aside from always trying to get as close to the crease as possible at any time, situations where a midfielder is barreling down the lane towards goal, or when attacker bobs and weaves through the thicket of defensemen to get between them and the crease, are exactly the times when the Lead should break out his John Deere and mow that lawn between him and the net.” </a:t>
            </a:r>
            <a:br>
              <a:rPr lang="en-US" i="1" dirty="0" smtClean="0"/>
            </a:br>
            <a:r>
              <a:rPr lang="en-US" dirty="0" smtClean="0"/>
              <a:t>– John Bistowski, LAREDO Clinician</a:t>
            </a:r>
            <a:endParaRPr lang="en-US" dirty="0"/>
          </a:p>
        </p:txBody>
      </p:sp>
      <p:sp>
        <p:nvSpPr>
          <p:cNvPr id="4" name="Slide Number Placeholder 3"/>
          <p:cNvSpPr>
            <a:spLocks noGrp="1"/>
          </p:cNvSpPr>
          <p:nvPr>
            <p:ph type="sldNum" sz="quarter" idx="10"/>
          </p:nvPr>
        </p:nvSpPr>
        <p:spPr/>
        <p:txBody>
          <a:bodyPr/>
          <a:lstStyle/>
          <a:p>
            <a:fld id="{857D1E4B-58D7-44FD-A4D4-DE5F1E9C6CCA}" type="slidenum">
              <a:rPr lang="en-US" smtClean="0"/>
              <a:t>4</a:t>
            </a:fld>
            <a:endParaRPr lang="en-US"/>
          </a:p>
        </p:txBody>
      </p:sp>
    </p:spTree>
    <p:extLst>
      <p:ext uri="{BB962C8B-B14F-4D97-AF65-F5344CB8AC3E}">
        <p14:creationId xmlns:p14="http://schemas.microsoft.com/office/powerpoint/2010/main" val="7316818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ct val="0"/>
              </a:spcBef>
              <a:buNone/>
            </a:pPr>
            <a:r>
              <a:rPr lang="en-US" altLang="en-US" b="1" dirty="0"/>
              <a:t>Lead Official:</a:t>
            </a:r>
            <a:endParaRPr lang="en-US" altLang="en-US" dirty="0"/>
          </a:p>
          <a:p>
            <a:pPr marL="640559" lvl="1" indent="-174698">
              <a:spcBef>
                <a:spcPct val="0"/>
              </a:spcBef>
              <a:buFont typeface="Arial" panose="020B0604020202020204" pitchFamily="34" charset="0"/>
              <a:buChar char="•"/>
            </a:pPr>
            <a:r>
              <a:rPr lang="en-US" altLang="en-US" dirty="0"/>
              <a:t>Sounds whistle once </a:t>
            </a:r>
            <a:r>
              <a:rPr lang="en-US" altLang="en-US" dirty="0" smtClean="0"/>
              <a:t>the </a:t>
            </a:r>
            <a:r>
              <a:rPr lang="en-US" altLang="en-US" dirty="0"/>
              <a:t>ball </a:t>
            </a:r>
            <a:r>
              <a:rPr lang="en-US" altLang="en-US" dirty="0" smtClean="0"/>
              <a:t>crosses the </a:t>
            </a:r>
            <a:r>
              <a:rPr lang="en-US" altLang="en-US" dirty="0"/>
              <a:t>entire goal line</a:t>
            </a:r>
          </a:p>
          <a:p>
            <a:pPr marL="640559" lvl="1" indent="-174698">
              <a:spcBef>
                <a:spcPct val="0"/>
              </a:spcBef>
              <a:buFont typeface="Arial" panose="020B0604020202020204" pitchFamily="34" charset="0"/>
              <a:buChar char="•"/>
            </a:pPr>
            <a:r>
              <a:rPr lang="en-US" altLang="en-US" dirty="0"/>
              <a:t>Runs in and faces action. Stops and signals goal </a:t>
            </a:r>
            <a:endParaRPr lang="en-US" altLang="en-US" dirty="0" smtClean="0"/>
          </a:p>
          <a:p>
            <a:pPr marL="640559" lvl="1" indent="-174698">
              <a:spcBef>
                <a:spcPct val="0"/>
              </a:spcBef>
              <a:buFont typeface="Arial" panose="020B0604020202020204" pitchFamily="34" charset="0"/>
              <a:buChar char="•"/>
            </a:pPr>
            <a:r>
              <a:rPr lang="en-US" altLang="en-US" dirty="0" smtClean="0"/>
              <a:t>Retrieves </a:t>
            </a:r>
            <a:r>
              <a:rPr lang="en-US" altLang="en-US" dirty="0"/>
              <a:t>ball from net </a:t>
            </a:r>
            <a:r>
              <a:rPr lang="en-US" altLang="en-US" dirty="0" smtClean="0"/>
              <a:t>(goalkeeper NOT REQUIRED to get the ball out)</a:t>
            </a:r>
            <a:endParaRPr lang="en-US" altLang="en-US" dirty="0"/>
          </a:p>
          <a:p>
            <a:pPr marL="640559" lvl="1" indent="-174698">
              <a:spcBef>
                <a:spcPct val="0"/>
              </a:spcBef>
              <a:buFont typeface="Arial" panose="020B0604020202020204" pitchFamily="34" charset="0"/>
              <a:buChar char="•"/>
            </a:pPr>
            <a:r>
              <a:rPr lang="en-US" altLang="en-US" dirty="0"/>
              <a:t>Hands ball to Trail official near restraining line</a:t>
            </a:r>
          </a:p>
          <a:p>
            <a:pPr marL="640559" lvl="1" indent="-174698">
              <a:spcBef>
                <a:spcPct val="0"/>
              </a:spcBef>
              <a:buFont typeface="Arial" panose="020B0604020202020204" pitchFamily="34" charset="0"/>
              <a:buChar char="•"/>
            </a:pPr>
            <a:r>
              <a:rPr lang="en-US" altLang="en-US" dirty="0"/>
              <a:t>Jogs to position and gets ready for next </a:t>
            </a:r>
            <a:r>
              <a:rPr lang="en-US" altLang="en-US" dirty="0" smtClean="0"/>
              <a:t>faceoff</a:t>
            </a:r>
            <a:endParaRPr lang="en-US" altLang="en-US" dirty="0"/>
          </a:p>
          <a:p>
            <a:pPr>
              <a:spcBef>
                <a:spcPct val="0"/>
              </a:spcBef>
            </a:pPr>
            <a:endParaRPr lang="en-US" altLang="en-US" dirty="0"/>
          </a:p>
          <a:p>
            <a:pPr marL="0" indent="0">
              <a:spcBef>
                <a:spcPct val="0"/>
              </a:spcBef>
              <a:buNone/>
            </a:pPr>
            <a:r>
              <a:rPr lang="en-US" altLang="en-US" b="1" dirty="0"/>
              <a:t>Trail Official:</a:t>
            </a:r>
          </a:p>
          <a:p>
            <a:pPr marL="640559" lvl="1" indent="-174698">
              <a:spcBef>
                <a:spcPct val="0"/>
              </a:spcBef>
              <a:buFont typeface="Arial" panose="020B0604020202020204" pitchFamily="34" charset="0"/>
              <a:buChar char="•"/>
            </a:pPr>
            <a:r>
              <a:rPr lang="en-US" altLang="en-US" dirty="0"/>
              <a:t>Watches the shooter on the </a:t>
            </a:r>
            <a:r>
              <a:rPr lang="en-US" altLang="en-US" dirty="0" smtClean="0"/>
              <a:t>shot</a:t>
            </a:r>
            <a:endParaRPr lang="en-US" altLang="en-US" dirty="0"/>
          </a:p>
          <a:p>
            <a:pPr marL="640559" lvl="1" indent="-174698">
              <a:spcBef>
                <a:spcPct val="0"/>
              </a:spcBef>
              <a:buFont typeface="Arial" panose="020B0604020202020204" pitchFamily="34" charset="0"/>
              <a:buChar char="•"/>
            </a:pPr>
            <a:r>
              <a:rPr lang="en-US" altLang="en-US" dirty="0" smtClean="0"/>
              <a:t>Jogs toward the attack box after the whistle while </a:t>
            </a:r>
            <a:r>
              <a:rPr lang="en-US" altLang="en-US" dirty="0"/>
              <a:t>watching </a:t>
            </a:r>
            <a:r>
              <a:rPr lang="en-US" altLang="en-US" dirty="0" smtClean="0"/>
              <a:t>the crease </a:t>
            </a:r>
            <a:r>
              <a:rPr lang="en-US" altLang="en-US" dirty="0"/>
              <a:t>area </a:t>
            </a:r>
            <a:r>
              <a:rPr lang="en-US" altLang="en-US" dirty="0" smtClean="0"/>
              <a:t>for </a:t>
            </a:r>
            <a:r>
              <a:rPr lang="en-US" altLang="en-US" dirty="0"/>
              <a:t>late hits or other fouls</a:t>
            </a:r>
          </a:p>
          <a:p>
            <a:pPr marL="640559" lvl="1" indent="-174698">
              <a:spcBef>
                <a:spcPct val="0"/>
              </a:spcBef>
              <a:buFont typeface="Arial" panose="020B0604020202020204" pitchFamily="34" charset="0"/>
              <a:buChar char="•"/>
            </a:pPr>
            <a:r>
              <a:rPr lang="en-US" altLang="en-US" dirty="0" smtClean="0"/>
              <a:t>Receives </a:t>
            </a:r>
            <a:r>
              <a:rPr lang="en-US" altLang="en-US" dirty="0"/>
              <a:t>ball from Lead official and confirms the goal scorer</a:t>
            </a:r>
          </a:p>
          <a:p>
            <a:pPr marL="640559" lvl="1" indent="-174698">
              <a:spcBef>
                <a:spcPct val="0"/>
              </a:spcBef>
              <a:buFont typeface="Arial" panose="020B0604020202020204" pitchFamily="34" charset="0"/>
              <a:buChar char="•"/>
            </a:pPr>
            <a:r>
              <a:rPr lang="en-US" altLang="en-US" dirty="0"/>
              <a:t>Jogs to position and gets ready for next </a:t>
            </a:r>
            <a:r>
              <a:rPr lang="en-US" altLang="en-US" dirty="0" smtClean="0"/>
              <a:t>faceoff</a:t>
            </a:r>
            <a:endParaRPr lang="en-US" altLang="en-US" dirty="0"/>
          </a:p>
          <a:p>
            <a:endParaRPr lang="en-US" altLang="en-US" dirty="0"/>
          </a:p>
          <a:p>
            <a:pPr marL="0" indent="0">
              <a:buNone/>
            </a:pPr>
            <a:r>
              <a:rPr lang="en-US" altLang="en-US" b="1" dirty="0" smtClean="0"/>
              <a:t>Note: </a:t>
            </a:r>
            <a:r>
              <a:rPr lang="en-US" altLang="en-US" i="0" dirty="0"/>
              <a:t>Trail should step over midfield to take the </a:t>
            </a:r>
            <a:r>
              <a:rPr lang="en-US" altLang="en-US" i="0" dirty="0" smtClean="0"/>
              <a:t>faceoff</a:t>
            </a:r>
            <a:r>
              <a:rPr lang="en-US" altLang="en-US" i="0" dirty="0"/>
              <a:t>.  This will ensure that you are facing the proper direction and can see your partner </a:t>
            </a:r>
            <a:r>
              <a:rPr lang="en-US" altLang="en-US" i="0" dirty="0" smtClean="0"/>
              <a:t>near the wing line.</a:t>
            </a:r>
            <a:endParaRPr lang="en-US" altLang="en-US" i="0" dirty="0"/>
          </a:p>
          <a:p>
            <a:endParaRPr lang="en-US" altLang="en-US" dirty="0"/>
          </a:p>
          <a:p>
            <a:pPr marL="0" indent="0">
              <a:buNone/>
            </a:pPr>
            <a:r>
              <a:rPr lang="en-US" altLang="en-US" b="1" dirty="0" smtClean="0"/>
              <a:t>Note:</a:t>
            </a:r>
            <a:r>
              <a:rPr lang="en-US" altLang="en-US" dirty="0" smtClean="0"/>
              <a:t> </a:t>
            </a:r>
            <a:r>
              <a:rPr lang="en-US" altLang="en-US" i="0" dirty="0"/>
              <a:t>Do not catch the ball with your hat or one-hop the ball to your partner. </a:t>
            </a:r>
            <a:r>
              <a:rPr lang="en-US" altLang="en-US" i="0" dirty="0" smtClean="0"/>
              <a:t>Either </a:t>
            </a:r>
            <a:r>
              <a:rPr lang="en-US" altLang="en-US" i="0" dirty="0"/>
              <a:t>hand the ball or give a short toss.</a:t>
            </a:r>
            <a:endParaRPr lang="en-US" altLang="en-US" b="1" i="0" dirty="0"/>
          </a:p>
          <a:p>
            <a:endParaRPr lang="en-US" dirty="0"/>
          </a:p>
        </p:txBody>
      </p:sp>
      <p:sp>
        <p:nvSpPr>
          <p:cNvPr id="4" name="Slide Number Placeholder 3"/>
          <p:cNvSpPr>
            <a:spLocks noGrp="1"/>
          </p:cNvSpPr>
          <p:nvPr>
            <p:ph type="sldNum" sz="quarter" idx="10"/>
          </p:nvPr>
        </p:nvSpPr>
        <p:spPr/>
        <p:txBody>
          <a:bodyPr/>
          <a:lstStyle/>
          <a:p>
            <a:fld id="{857D1E4B-58D7-44FD-A4D4-DE5F1E9C6CCA}" type="slidenum">
              <a:rPr lang="en-US" smtClean="0"/>
              <a:t>5</a:t>
            </a:fld>
            <a:endParaRPr lang="en-US"/>
          </a:p>
        </p:txBody>
      </p:sp>
    </p:spTree>
    <p:extLst>
      <p:ext uri="{BB962C8B-B14F-4D97-AF65-F5344CB8AC3E}">
        <p14:creationId xmlns:p14="http://schemas.microsoft.com/office/powerpoint/2010/main" val="27960041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smtClean="0"/>
              <a:t>Faceoff </a:t>
            </a:r>
            <a:r>
              <a:rPr lang="en-US" b="1" dirty="0"/>
              <a:t>Official:</a:t>
            </a:r>
          </a:p>
          <a:p>
            <a:pPr marL="640559" lvl="1" indent="-174698">
              <a:buFont typeface="Arial" panose="020B0604020202020204" pitchFamily="34" charset="0"/>
              <a:buChar char="•"/>
            </a:pPr>
            <a:r>
              <a:rPr lang="en-US" dirty="0"/>
              <a:t>Holds onto the ball and looks to Wing for </a:t>
            </a:r>
            <a:r>
              <a:rPr lang="en-US" dirty="0" smtClean="0"/>
              <a:t>ready </a:t>
            </a:r>
            <a:r>
              <a:rPr lang="en-US" dirty="0"/>
              <a:t>signal</a:t>
            </a:r>
          </a:p>
          <a:p>
            <a:pPr marL="640559" lvl="1" indent="-174698">
              <a:buFont typeface="Arial" panose="020B0604020202020204" pitchFamily="34" charset="0"/>
              <a:buChar char="•"/>
            </a:pPr>
            <a:r>
              <a:rPr lang="en-US" dirty="0"/>
              <a:t>Gives </a:t>
            </a:r>
            <a:r>
              <a:rPr lang="en-US" dirty="0" smtClean="0"/>
              <a:t>“down” </a:t>
            </a:r>
            <a:r>
              <a:rPr lang="en-US" dirty="0"/>
              <a:t>command</a:t>
            </a:r>
          </a:p>
          <a:p>
            <a:pPr marL="640559" lvl="1" indent="-174698">
              <a:buFont typeface="Arial" panose="020B0604020202020204" pitchFamily="34" charset="0"/>
              <a:buChar char="•"/>
            </a:pPr>
            <a:r>
              <a:rPr lang="en-US" dirty="0"/>
              <a:t>Adjusts the </a:t>
            </a:r>
            <a:r>
              <a:rPr lang="en-US" dirty="0" smtClean="0"/>
              <a:t>players’ </a:t>
            </a:r>
            <a:r>
              <a:rPr lang="en-US" dirty="0"/>
              <a:t>bodies and crosses until </a:t>
            </a:r>
            <a:r>
              <a:rPr lang="en-US" dirty="0" smtClean="0"/>
              <a:t>satisfied</a:t>
            </a:r>
          </a:p>
          <a:p>
            <a:pPr marL="640559" lvl="1" indent="-174698">
              <a:buFont typeface="Arial" panose="020B0604020202020204" pitchFamily="34" charset="0"/>
              <a:buChar char="•"/>
            </a:pPr>
            <a:r>
              <a:rPr lang="en-US" dirty="0" smtClean="0"/>
              <a:t>Gives “set” </a:t>
            </a:r>
            <a:r>
              <a:rPr lang="en-US" dirty="0"/>
              <a:t>command </a:t>
            </a:r>
            <a:r>
              <a:rPr lang="en-US" dirty="0" smtClean="0"/>
              <a:t>with </a:t>
            </a:r>
            <a:r>
              <a:rPr lang="en-US" dirty="0"/>
              <a:t>hand on </a:t>
            </a:r>
            <a:r>
              <a:rPr lang="en-US" dirty="0" smtClean="0"/>
              <a:t>the crosses</a:t>
            </a:r>
            <a:endParaRPr lang="en-US" dirty="0"/>
          </a:p>
          <a:p>
            <a:pPr marL="640559" lvl="1" indent="-174698">
              <a:buFont typeface="Arial" panose="020B0604020202020204" pitchFamily="34" charset="0"/>
              <a:buChar char="•"/>
            </a:pPr>
            <a:r>
              <a:rPr lang="en-US" dirty="0" smtClean="0"/>
              <a:t>Backs away and sounds whistle while focused on the faceoff</a:t>
            </a:r>
          </a:p>
          <a:p>
            <a:pPr lvl="1"/>
            <a:endParaRPr lang="en-US" dirty="0"/>
          </a:p>
          <a:p>
            <a:pPr marL="0" indent="0">
              <a:buNone/>
            </a:pPr>
            <a:r>
              <a:rPr lang="en-US" b="1" dirty="0"/>
              <a:t>Wing Official:</a:t>
            </a:r>
          </a:p>
          <a:p>
            <a:pPr marL="640559" lvl="1" indent="-174698">
              <a:buFont typeface="Arial" panose="020B0604020202020204" pitchFamily="34" charset="0"/>
              <a:buChar char="•"/>
            </a:pPr>
            <a:r>
              <a:rPr lang="en-US" dirty="0" smtClean="0"/>
              <a:t>Take </a:t>
            </a:r>
            <a:r>
              <a:rPr lang="en-US" dirty="0"/>
              <a:t>position roughly 5 yards into the field at end of wing line</a:t>
            </a:r>
          </a:p>
          <a:p>
            <a:pPr marL="640559" lvl="1" indent="-174698">
              <a:buFont typeface="Arial" panose="020B0604020202020204" pitchFamily="34" charset="0"/>
              <a:buChar char="•"/>
            </a:pPr>
            <a:r>
              <a:rPr lang="en-US" dirty="0"/>
              <a:t>Alerts partner of any man-down </a:t>
            </a:r>
            <a:r>
              <a:rPr lang="en-US" dirty="0" smtClean="0"/>
              <a:t>situations</a:t>
            </a:r>
          </a:p>
          <a:p>
            <a:pPr marL="640559" lvl="1" indent="-174698">
              <a:buFont typeface="Arial" panose="020B0604020202020204" pitchFamily="34" charset="0"/>
              <a:buChar char="•"/>
            </a:pPr>
            <a:r>
              <a:rPr lang="en-US" dirty="0" smtClean="0"/>
              <a:t>Signals ready when </a:t>
            </a:r>
            <a:r>
              <a:rPr lang="en-US" dirty="0"/>
              <a:t>field </a:t>
            </a:r>
            <a:r>
              <a:rPr lang="en-US" dirty="0" smtClean="0"/>
              <a:t>is set</a:t>
            </a:r>
            <a:endParaRPr lang="en-US" dirty="0"/>
          </a:p>
          <a:p>
            <a:pPr marL="640559" lvl="1" indent="-174698">
              <a:buFont typeface="Arial" panose="020B0604020202020204" pitchFamily="34" charset="0"/>
              <a:buChar char="•"/>
            </a:pPr>
            <a:r>
              <a:rPr lang="en-US" dirty="0"/>
              <a:t>Watches for wing midfielders leaving </a:t>
            </a:r>
            <a:r>
              <a:rPr lang="en-US" dirty="0" smtClean="0"/>
              <a:t>early and interference/holding</a:t>
            </a:r>
            <a:endParaRPr lang="en-US" dirty="0"/>
          </a:p>
          <a:p>
            <a:endParaRPr lang="en-US" dirty="0"/>
          </a:p>
          <a:p>
            <a:pPr marL="0" indent="0">
              <a:buNone/>
            </a:pPr>
            <a:r>
              <a:rPr lang="en-US" b="1" dirty="0" smtClean="0"/>
              <a:t>Note: </a:t>
            </a:r>
            <a:r>
              <a:rPr lang="en-US" i="0" dirty="0" smtClean="0"/>
              <a:t>The </a:t>
            </a:r>
            <a:r>
              <a:rPr lang="en-US" i="0" dirty="0"/>
              <a:t>Trail official </a:t>
            </a:r>
            <a:r>
              <a:rPr lang="en-US" i="0" dirty="0" smtClean="0"/>
              <a:t>has </a:t>
            </a:r>
            <a:r>
              <a:rPr lang="en-US" i="0" dirty="0"/>
              <a:t>the initial count after </a:t>
            </a:r>
            <a:r>
              <a:rPr lang="en-US" i="0" dirty="0" smtClean="0"/>
              <a:t>possession, </a:t>
            </a:r>
            <a:r>
              <a:rPr lang="en-US" i="0" dirty="0"/>
              <a:t>10 or 20 (NFHS) or 30 (NCAA</a:t>
            </a:r>
            <a:r>
              <a:rPr lang="en-US" i="0" dirty="0" smtClean="0"/>
              <a:t>). This </a:t>
            </a:r>
            <a:r>
              <a:rPr lang="en-US" i="0" dirty="0"/>
              <a:t>allows the Lead official to get to the goal without worrying about the count.</a:t>
            </a:r>
          </a:p>
          <a:p>
            <a:endParaRPr lang="en-US" dirty="0"/>
          </a:p>
        </p:txBody>
      </p:sp>
      <p:sp>
        <p:nvSpPr>
          <p:cNvPr id="4" name="Slide Number Placeholder 3"/>
          <p:cNvSpPr>
            <a:spLocks noGrp="1"/>
          </p:cNvSpPr>
          <p:nvPr>
            <p:ph type="sldNum" sz="quarter" idx="10"/>
          </p:nvPr>
        </p:nvSpPr>
        <p:spPr/>
        <p:txBody>
          <a:bodyPr/>
          <a:lstStyle/>
          <a:p>
            <a:fld id="{857D1E4B-58D7-44FD-A4D4-DE5F1E9C6CCA}" type="slidenum">
              <a:rPr lang="en-US" smtClean="0"/>
              <a:t>6</a:t>
            </a:fld>
            <a:endParaRPr lang="en-US"/>
          </a:p>
        </p:txBody>
      </p:sp>
    </p:spTree>
    <p:extLst>
      <p:ext uri="{BB962C8B-B14F-4D97-AF65-F5344CB8AC3E}">
        <p14:creationId xmlns:p14="http://schemas.microsoft.com/office/powerpoint/2010/main" val="19799354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smtClean="0"/>
              <a:t>Note: </a:t>
            </a:r>
            <a:r>
              <a:rPr lang="en-US" i="0" dirty="0"/>
              <a:t>The </a:t>
            </a:r>
            <a:r>
              <a:rPr lang="en-US" i="0" dirty="0" smtClean="0"/>
              <a:t>faceoff official works to stay out of </a:t>
            </a:r>
            <a:r>
              <a:rPr lang="en-US" i="0" dirty="0"/>
              <a:t>the developing play.  </a:t>
            </a:r>
            <a:r>
              <a:rPr lang="en-US" i="0" dirty="0" smtClean="0"/>
              <a:t>If stuck, do not make the situation more dangerous by moving.</a:t>
            </a:r>
            <a:r>
              <a:rPr lang="en-US" i="0" baseline="0" dirty="0" smtClean="0"/>
              <a:t> A</a:t>
            </a:r>
            <a:r>
              <a:rPr lang="en-US" i="0" dirty="0" smtClean="0"/>
              <a:t>llow play to move past you and then hustle to position.</a:t>
            </a:r>
          </a:p>
          <a:p>
            <a:endParaRPr lang="en-US" i="1" dirty="0"/>
          </a:p>
          <a:p>
            <a:pPr marL="0" indent="0">
              <a:buNone/>
            </a:pPr>
            <a:r>
              <a:rPr lang="en-US" b="1" dirty="0" smtClean="0"/>
              <a:t>Note: </a:t>
            </a:r>
            <a:r>
              <a:rPr lang="en-US" i="0" dirty="0" smtClean="0"/>
              <a:t>A good discussion in a pre-game is when to reface and when to award via alternate possession; also review when a faceoff is considered to be over according to the rules.</a:t>
            </a:r>
            <a:endParaRPr lang="en-US" i="0" dirty="0"/>
          </a:p>
        </p:txBody>
      </p:sp>
      <p:sp>
        <p:nvSpPr>
          <p:cNvPr id="4" name="Slide Number Placeholder 3"/>
          <p:cNvSpPr>
            <a:spLocks noGrp="1"/>
          </p:cNvSpPr>
          <p:nvPr>
            <p:ph type="sldNum" sz="quarter" idx="10"/>
          </p:nvPr>
        </p:nvSpPr>
        <p:spPr/>
        <p:txBody>
          <a:bodyPr/>
          <a:lstStyle/>
          <a:p>
            <a:fld id="{857D1E4B-58D7-44FD-A4D4-DE5F1E9C6CCA}" type="slidenum">
              <a:rPr lang="en-US" smtClean="0"/>
              <a:t>7</a:t>
            </a:fld>
            <a:endParaRPr lang="en-US"/>
          </a:p>
        </p:txBody>
      </p:sp>
    </p:spTree>
    <p:extLst>
      <p:ext uri="{BB962C8B-B14F-4D97-AF65-F5344CB8AC3E}">
        <p14:creationId xmlns:p14="http://schemas.microsoft.com/office/powerpoint/2010/main" val="35867823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i="0" dirty="0" smtClean="0"/>
              <a:t>Each official is responsible for the end</a:t>
            </a:r>
            <a:r>
              <a:rPr lang="en-US" i="0" baseline="0" dirty="0" smtClean="0"/>
              <a:t> line behind the goal they cover as the Lead official and the sideline they run along.</a:t>
            </a:r>
          </a:p>
          <a:p>
            <a:endParaRPr lang="en-US" i="0" baseline="0" dirty="0" smtClean="0"/>
          </a:p>
          <a:p>
            <a:pPr marL="0" indent="0">
              <a:buNone/>
            </a:pPr>
            <a:r>
              <a:rPr lang="en-US" b="1" i="0" baseline="0" dirty="0" smtClean="0"/>
              <a:t>Signaling Out of Bounds:</a:t>
            </a:r>
            <a:endParaRPr lang="en-US" b="0" i="0" baseline="0" dirty="0" smtClean="0"/>
          </a:p>
          <a:p>
            <a:pPr marL="640559" lvl="1" indent="-174698">
              <a:buFont typeface="Arial" panose="020B0604020202020204" pitchFamily="34" charset="0"/>
              <a:buChar char="•"/>
            </a:pPr>
            <a:r>
              <a:rPr lang="en-US" b="0" i="0" baseline="0" dirty="0" smtClean="0"/>
              <a:t>Sound whistle while signaling dead ball with one hand</a:t>
            </a:r>
            <a:r>
              <a:rPr lang="en-US" b="0" i="0" dirty="0" smtClean="0"/>
              <a:t> in the air</a:t>
            </a:r>
            <a:endParaRPr lang="en-US" b="0" i="0" baseline="0" dirty="0" smtClean="0"/>
          </a:p>
          <a:p>
            <a:pPr marL="640559" lvl="1" indent="-174698">
              <a:buFont typeface="Arial" panose="020B0604020202020204" pitchFamily="34" charset="0"/>
              <a:buChar char="•"/>
            </a:pPr>
            <a:r>
              <a:rPr lang="en-US" b="0" i="0" baseline="0" dirty="0" smtClean="0"/>
              <a:t>Signal direction of play and call out the color of the team</a:t>
            </a:r>
          </a:p>
          <a:p>
            <a:pPr marL="1106420" lvl="2" indent="-174698">
              <a:buFont typeface="Arial" panose="020B0604020202020204" pitchFamily="34" charset="0"/>
              <a:buChar char="•"/>
            </a:pPr>
            <a:r>
              <a:rPr lang="en-US" b="0" i="0" baseline="0" dirty="0" smtClean="0"/>
              <a:t>“Blue” or “Blue ball!”</a:t>
            </a:r>
          </a:p>
          <a:p>
            <a:pPr marL="640559" lvl="1" indent="-174698">
              <a:buFont typeface="Arial" panose="020B0604020202020204" pitchFamily="34" charset="0"/>
              <a:buChar char="•"/>
            </a:pPr>
            <a:r>
              <a:rPr lang="en-US" b="0" i="0" baseline="0" dirty="0" smtClean="0"/>
              <a:t>Place hand back into the air to signal dead ball</a:t>
            </a:r>
          </a:p>
          <a:p>
            <a:pPr lvl="1"/>
            <a:endParaRPr lang="en-US" dirty="0"/>
          </a:p>
          <a:p>
            <a:pPr marL="0" indent="0">
              <a:buNone/>
            </a:pPr>
            <a:r>
              <a:rPr lang="en-US" b="1" dirty="0"/>
              <a:t>Slow </a:t>
            </a:r>
            <a:r>
              <a:rPr lang="en-US" b="1" dirty="0" smtClean="0"/>
              <a:t>Restart:</a:t>
            </a:r>
          </a:p>
          <a:p>
            <a:pPr marL="640559" lvl="1" indent="-174698">
              <a:buFont typeface="Arial" panose="020B0604020202020204" pitchFamily="34" charset="0"/>
              <a:buChar char="•"/>
            </a:pPr>
            <a:r>
              <a:rPr lang="en-US" dirty="0" smtClean="0"/>
              <a:t>Count </a:t>
            </a:r>
            <a:r>
              <a:rPr lang="en-US" dirty="0"/>
              <a:t>the </a:t>
            </a:r>
            <a:r>
              <a:rPr lang="en-US" dirty="0" smtClean="0"/>
              <a:t>players</a:t>
            </a:r>
          </a:p>
          <a:p>
            <a:pPr marL="640559" lvl="1" indent="-174698">
              <a:buFont typeface="Arial" panose="020B0604020202020204" pitchFamily="34" charset="0"/>
              <a:buChar char="•"/>
            </a:pPr>
            <a:r>
              <a:rPr lang="en-US" dirty="0" smtClean="0"/>
              <a:t>Look </a:t>
            </a:r>
            <a:r>
              <a:rPr lang="en-US" dirty="0"/>
              <a:t>to partner for ready </a:t>
            </a:r>
            <a:r>
              <a:rPr lang="en-US" dirty="0" smtClean="0"/>
              <a:t>signal</a:t>
            </a:r>
          </a:p>
          <a:p>
            <a:pPr marL="1106420" lvl="2" indent="-174698">
              <a:buFont typeface="Arial" panose="020B0604020202020204" pitchFamily="34" charset="0"/>
              <a:buChar char="•"/>
            </a:pPr>
            <a:r>
              <a:rPr lang="en-US" dirty="0" smtClean="0"/>
              <a:t>Don’t </a:t>
            </a:r>
            <a:r>
              <a:rPr lang="en-US" dirty="0"/>
              <a:t>blow through the Stop Sign (“not ready” signal</a:t>
            </a:r>
            <a:r>
              <a:rPr lang="en-US" dirty="0" smtClean="0"/>
              <a:t>)</a:t>
            </a:r>
          </a:p>
          <a:p>
            <a:pPr lvl="1"/>
            <a:endParaRPr lang="en-US" dirty="0"/>
          </a:p>
          <a:p>
            <a:pPr marL="0" indent="0">
              <a:buNone/>
            </a:pPr>
            <a:r>
              <a:rPr lang="en-US" b="1" dirty="0"/>
              <a:t>Quick </a:t>
            </a:r>
            <a:r>
              <a:rPr lang="en-US" b="1" dirty="0" smtClean="0"/>
              <a:t>Restart:</a:t>
            </a:r>
            <a:r>
              <a:rPr lang="en-US" b="1" dirty="0"/>
              <a:t>	</a:t>
            </a:r>
          </a:p>
          <a:p>
            <a:pPr marL="640559" lvl="1" indent="-174698">
              <a:buFont typeface="Arial" panose="020B0604020202020204" pitchFamily="34" charset="0"/>
              <a:buChar char="•"/>
            </a:pPr>
            <a:r>
              <a:rPr lang="en-US" dirty="0" smtClean="0"/>
              <a:t>Don’t </a:t>
            </a:r>
            <a:r>
              <a:rPr lang="en-US" dirty="0"/>
              <a:t>need to </a:t>
            </a:r>
            <a:r>
              <a:rPr lang="en-US" dirty="0" smtClean="0"/>
              <a:t>count and </a:t>
            </a:r>
            <a:r>
              <a:rPr lang="en-US" dirty="0"/>
              <a:t>should make eye contact with </a:t>
            </a:r>
            <a:r>
              <a:rPr lang="en-US" dirty="0" smtClean="0"/>
              <a:t>partner</a:t>
            </a:r>
          </a:p>
          <a:p>
            <a:pPr marL="640559" lvl="1" indent="-174698">
              <a:buFont typeface="Arial" panose="020B0604020202020204" pitchFamily="34" charset="0"/>
              <a:buChar char="•"/>
            </a:pPr>
            <a:r>
              <a:rPr lang="en-US" dirty="0" smtClean="0"/>
              <a:t>In settled play the official </a:t>
            </a:r>
            <a:r>
              <a:rPr lang="en-US" dirty="0"/>
              <a:t>closest to the ball </a:t>
            </a:r>
            <a:r>
              <a:rPr lang="en-US" dirty="0" smtClean="0"/>
              <a:t>usually takes </a:t>
            </a:r>
            <a:r>
              <a:rPr lang="en-US" dirty="0"/>
              <a:t>the </a:t>
            </a:r>
            <a:r>
              <a:rPr lang="en-US" dirty="0" smtClean="0"/>
              <a:t>restart</a:t>
            </a:r>
          </a:p>
          <a:p>
            <a:pPr marL="171424" indent="0">
              <a:buNone/>
            </a:pPr>
            <a:endParaRPr lang="en-US" b="0" dirty="0"/>
          </a:p>
          <a:p>
            <a:pPr marL="171424" indent="0">
              <a:buNone/>
            </a:pPr>
            <a:r>
              <a:rPr lang="en-US" b="1" dirty="0" smtClean="0"/>
              <a:t>Note:</a:t>
            </a:r>
            <a:r>
              <a:rPr lang="en-US" b="0" baseline="0" dirty="0" smtClean="0"/>
              <a:t> Try not to point across your body as it is harder to see a cross-body signal from a distance.</a:t>
            </a:r>
            <a:endParaRPr lang="en-US" b="1" dirty="0" smtClean="0"/>
          </a:p>
        </p:txBody>
      </p:sp>
      <p:sp>
        <p:nvSpPr>
          <p:cNvPr id="4" name="Slide Number Placeholder 3"/>
          <p:cNvSpPr>
            <a:spLocks noGrp="1"/>
          </p:cNvSpPr>
          <p:nvPr>
            <p:ph type="sldNum" sz="quarter" idx="10"/>
          </p:nvPr>
        </p:nvSpPr>
        <p:spPr/>
        <p:txBody>
          <a:bodyPr/>
          <a:lstStyle/>
          <a:p>
            <a:fld id="{857D1E4B-58D7-44FD-A4D4-DE5F1E9C6CCA}" type="slidenum">
              <a:rPr lang="en-US" smtClean="0"/>
              <a:t>8</a:t>
            </a:fld>
            <a:endParaRPr lang="en-US"/>
          </a:p>
        </p:txBody>
      </p:sp>
    </p:spTree>
    <p:extLst>
      <p:ext uri="{BB962C8B-B14F-4D97-AF65-F5344CB8AC3E}">
        <p14:creationId xmlns:p14="http://schemas.microsoft.com/office/powerpoint/2010/main" val="26390576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baseline="0" dirty="0" smtClean="0"/>
              <a:t>Trail Official:</a:t>
            </a:r>
          </a:p>
          <a:p>
            <a:pPr marL="640559" lvl="1" indent="-174698">
              <a:buFont typeface="Arial" panose="020B0604020202020204" pitchFamily="34" charset="0"/>
              <a:buChar char="•"/>
            </a:pPr>
            <a:r>
              <a:rPr lang="en-US" b="0" baseline="0" dirty="0" smtClean="0"/>
              <a:t>Looks to Lead official for the ready signal if slow restart</a:t>
            </a:r>
          </a:p>
          <a:p>
            <a:pPr marL="640559" lvl="1" indent="-174698">
              <a:buFont typeface="Arial" panose="020B0604020202020204" pitchFamily="34" charset="0"/>
              <a:buChar char="•"/>
            </a:pPr>
            <a:r>
              <a:rPr lang="en-US" dirty="0" smtClean="0"/>
              <a:t>Jogs</a:t>
            </a:r>
            <a:r>
              <a:rPr lang="en-US" b="0" baseline="0" dirty="0" smtClean="0"/>
              <a:t> up the field with</a:t>
            </a:r>
            <a:r>
              <a:rPr lang="en-US" b="0" dirty="0" smtClean="0"/>
              <a:t> or slightly behind </a:t>
            </a:r>
            <a:r>
              <a:rPr lang="en-US" b="0" baseline="0" dirty="0" smtClean="0"/>
              <a:t>the ball</a:t>
            </a:r>
          </a:p>
          <a:p>
            <a:pPr marL="640559" lvl="1" indent="-174698">
              <a:buFont typeface="Arial" panose="020B0604020202020204" pitchFamily="34" charset="0"/>
              <a:buChar char="•"/>
            </a:pPr>
            <a:r>
              <a:rPr lang="en-US" b="0" baseline="0" dirty="0" smtClean="0"/>
              <a:t>Counts forward for offside</a:t>
            </a:r>
          </a:p>
          <a:p>
            <a:pPr marL="640559" lvl="1" indent="-174698">
              <a:buFont typeface="Arial" panose="020B0604020202020204" pitchFamily="34" charset="0"/>
              <a:buChar char="•"/>
            </a:pPr>
            <a:r>
              <a:rPr lang="en-US" b="0" baseline="0" dirty="0" smtClean="0"/>
              <a:t>Has the 20-second clearing count</a:t>
            </a:r>
          </a:p>
          <a:p>
            <a:endParaRPr lang="en-US" b="0" baseline="0" dirty="0" smtClean="0"/>
          </a:p>
          <a:p>
            <a:pPr marL="0" indent="0">
              <a:buNone/>
            </a:pPr>
            <a:r>
              <a:rPr lang="en-US" b="1" baseline="0" dirty="0" smtClean="0"/>
              <a:t>Lead Official:</a:t>
            </a:r>
            <a:endParaRPr lang="en-US" b="0" baseline="0" dirty="0" smtClean="0"/>
          </a:p>
          <a:p>
            <a:pPr marL="640559" lvl="1" indent="-174698">
              <a:buFont typeface="Arial" panose="020B0604020202020204" pitchFamily="34" charset="0"/>
              <a:buChar char="•"/>
            </a:pPr>
            <a:r>
              <a:rPr lang="en-US" dirty="0" smtClean="0"/>
              <a:t>Sets an initial position based</a:t>
            </a:r>
            <a:r>
              <a:rPr lang="en-US" baseline="0" dirty="0" smtClean="0"/>
              <a:t> on</a:t>
            </a:r>
            <a:r>
              <a:rPr lang="en-US" dirty="0" smtClean="0"/>
              <a:t>:</a:t>
            </a:r>
          </a:p>
          <a:p>
            <a:pPr marL="1106420" lvl="2" indent="-174698">
              <a:buFont typeface="Arial" panose="020B0604020202020204" pitchFamily="34" charset="0"/>
              <a:buChar char="•"/>
            </a:pPr>
            <a:r>
              <a:rPr lang="en-US" dirty="0"/>
              <a:t>G</a:t>
            </a:r>
            <a:r>
              <a:rPr lang="en-US" dirty="0" smtClean="0"/>
              <a:t>ame situation</a:t>
            </a:r>
          </a:p>
          <a:p>
            <a:pPr marL="1106420" lvl="2" indent="-174698">
              <a:buFont typeface="Arial" panose="020B0604020202020204" pitchFamily="34" charset="0"/>
              <a:buChar char="•"/>
            </a:pPr>
            <a:r>
              <a:rPr lang="en-US" dirty="0" smtClean="0"/>
              <a:t>Team</a:t>
            </a:r>
            <a:r>
              <a:rPr lang="en-US" baseline="0" dirty="0" smtClean="0"/>
              <a:t> </a:t>
            </a:r>
            <a:r>
              <a:rPr lang="en-US" dirty="0" smtClean="0"/>
              <a:t>tendencies </a:t>
            </a:r>
          </a:p>
          <a:p>
            <a:pPr marL="1106420" lvl="2" indent="-174698">
              <a:buFont typeface="Arial" panose="020B0604020202020204" pitchFamily="34" charset="0"/>
              <a:buChar char="•"/>
            </a:pPr>
            <a:r>
              <a:rPr lang="en-US" dirty="0" smtClean="0"/>
              <a:t>Personal mobility </a:t>
            </a:r>
          </a:p>
          <a:p>
            <a:pPr marL="640559" lvl="1" indent="-174698">
              <a:buFont typeface="Arial" panose="020B0604020202020204" pitchFamily="34" charset="0"/>
              <a:buChar char="•"/>
            </a:pPr>
            <a:r>
              <a:rPr lang="en-US" dirty="0" smtClean="0"/>
              <a:t>Signals when field is ready</a:t>
            </a:r>
          </a:p>
          <a:p>
            <a:pPr marL="640559" lvl="1" indent="-174698">
              <a:buFont typeface="Arial" panose="020B0604020202020204" pitchFamily="34" charset="0"/>
              <a:buChar char="•"/>
            </a:pPr>
            <a:r>
              <a:rPr lang="en-US" dirty="0" smtClean="0"/>
              <a:t>Responsible for the first offside</a:t>
            </a:r>
          </a:p>
          <a:p>
            <a:pPr marL="640559" lvl="1" indent="-174698">
              <a:buFont typeface="Arial" panose="020B0604020202020204" pitchFamily="34" charset="0"/>
              <a:buChar char="•"/>
            </a:pPr>
            <a:r>
              <a:rPr lang="en-US" dirty="0" smtClean="0"/>
              <a:t>Stays one line ahead of the ball</a:t>
            </a:r>
          </a:p>
          <a:p>
            <a:pPr marL="640559" lvl="1" indent="-174698">
              <a:buFont typeface="Arial" panose="020B0604020202020204" pitchFamily="34" charset="0"/>
              <a:buChar char="•"/>
            </a:pPr>
            <a:r>
              <a:rPr lang="en-US" dirty="0" smtClean="0"/>
              <a:t>Has the 10-count when the ball crosses midfield with player possession</a:t>
            </a:r>
          </a:p>
          <a:p>
            <a:endParaRPr lang="en-US" dirty="0" smtClean="0"/>
          </a:p>
          <a:p>
            <a:pPr marL="0" indent="0">
              <a:buNone/>
            </a:pPr>
            <a:r>
              <a:rPr lang="en-US" b="1" dirty="0" smtClean="0"/>
              <a:t>Note:</a:t>
            </a:r>
            <a:r>
              <a:rPr lang="en-US" b="1" baseline="0" dirty="0" smtClean="0"/>
              <a:t> </a:t>
            </a:r>
            <a:r>
              <a:rPr lang="en-US" b="0" i="0" baseline="0" dirty="0" smtClean="0"/>
              <a:t>The goal must be covered as the new Lead official in transition. If you have to give up the midline on a deep throw then run to your goal and allow your partner to worry about offside.</a:t>
            </a:r>
            <a:endParaRPr lang="en-US" b="1" i="0" dirty="0" smtClean="0"/>
          </a:p>
          <a:p>
            <a:endParaRPr lang="en-US" dirty="0"/>
          </a:p>
        </p:txBody>
      </p:sp>
      <p:sp>
        <p:nvSpPr>
          <p:cNvPr id="4" name="Slide Number Placeholder 3"/>
          <p:cNvSpPr>
            <a:spLocks noGrp="1"/>
          </p:cNvSpPr>
          <p:nvPr>
            <p:ph type="sldNum" sz="quarter" idx="10"/>
          </p:nvPr>
        </p:nvSpPr>
        <p:spPr/>
        <p:txBody>
          <a:bodyPr/>
          <a:lstStyle/>
          <a:p>
            <a:fld id="{857D1E4B-58D7-44FD-A4D4-DE5F1E9C6CCA}" type="slidenum">
              <a:rPr lang="en-US" smtClean="0"/>
              <a:t>9</a:t>
            </a:fld>
            <a:endParaRPr lang="en-US"/>
          </a:p>
        </p:txBody>
      </p:sp>
    </p:spTree>
    <p:extLst>
      <p:ext uri="{BB962C8B-B14F-4D97-AF65-F5344CB8AC3E}">
        <p14:creationId xmlns:p14="http://schemas.microsoft.com/office/powerpoint/2010/main" val="261053944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399" y="3225802"/>
            <a:ext cx="10363200" cy="1470025"/>
          </a:xfrm>
        </p:spPr>
        <p:txBody>
          <a:bodyPr>
            <a:noAutofit/>
          </a:bodyPr>
          <a:lstStyle>
            <a:lvl1pPr>
              <a:defRPr sz="4000" b="1"/>
            </a:lvl1pPr>
          </a:lstStyle>
          <a:p>
            <a:r>
              <a:rPr lang="en-US"/>
              <a:t>Click to edit Master title style</a:t>
            </a:r>
            <a:endParaRPr lang="en-US" dirty="0"/>
          </a:p>
        </p:txBody>
      </p:sp>
      <p:sp>
        <p:nvSpPr>
          <p:cNvPr id="3" name="Subtitle 2"/>
          <p:cNvSpPr>
            <a:spLocks noGrp="1"/>
          </p:cNvSpPr>
          <p:nvPr>
            <p:ph type="subTitle" idx="1"/>
          </p:nvPr>
        </p:nvSpPr>
        <p:spPr>
          <a:xfrm>
            <a:off x="1828799" y="4851400"/>
            <a:ext cx="8534400" cy="1117600"/>
          </a:xfrm>
        </p:spPr>
        <p:txBody>
          <a:bodyPr anchor="ct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9" name="Picture 8"/>
          <p:cNvPicPr>
            <a:picLocks noChangeAspect="1"/>
          </p:cNvPicPr>
          <p:nvPr userDrawn="1"/>
        </p:nvPicPr>
        <p:blipFill>
          <a:blip r:embed="rId2">
            <a:lum bright="70000" contrast="-70000"/>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3206489" y="279401"/>
            <a:ext cx="5681483" cy="2840741"/>
          </a:xfrm>
          <a:prstGeom prst="rect">
            <a:avLst/>
          </a:prstGeom>
        </p:spPr>
      </p:pic>
      <p:sp>
        <p:nvSpPr>
          <p:cNvPr id="6" name="Footer Placeholder 8"/>
          <p:cNvSpPr txBox="1">
            <a:spLocks/>
          </p:cNvSpPr>
          <p:nvPr userDrawn="1"/>
        </p:nvSpPr>
        <p:spPr>
          <a:xfrm>
            <a:off x="10141241" y="6427309"/>
            <a:ext cx="1935145" cy="230832"/>
          </a:xfrm>
          <a:prstGeom prst="rect">
            <a:avLst/>
          </a:prstGeom>
        </p:spPr>
        <p:txBody>
          <a:bodyPr vert="horz" wrap="none" lIns="91440" tIns="45720" rIns="9144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solidFill>
                <a:effectLst/>
                <a:uLnTx/>
                <a:uFillTx/>
                <a:latin typeface="+mn-lt"/>
                <a:ea typeface="+mn-ea"/>
                <a:cs typeface="+mn-cs"/>
              </a:rPr>
              <a:t>FACEBOOK.COM/MENSLAXOFFICIALS</a:t>
            </a:r>
          </a:p>
        </p:txBody>
      </p:sp>
      <p:sp>
        <p:nvSpPr>
          <p:cNvPr id="7" name="Footer Placeholder 8"/>
          <p:cNvSpPr>
            <a:spLocks noGrp="1"/>
          </p:cNvSpPr>
          <p:nvPr>
            <p:ph type="ftr" sz="quarter" idx="3"/>
          </p:nvPr>
        </p:nvSpPr>
        <p:spPr>
          <a:xfrm>
            <a:off x="4165600" y="6356352"/>
            <a:ext cx="3860800" cy="366183"/>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spTree>
    <p:extLst>
      <p:ext uri="{BB962C8B-B14F-4D97-AF65-F5344CB8AC3E}">
        <p14:creationId xmlns:p14="http://schemas.microsoft.com/office/powerpoint/2010/main" val="1738701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ield Right Text">
    <p:spTree>
      <p:nvGrpSpPr>
        <p:cNvPr id="1" name=""/>
        <p:cNvGrpSpPr/>
        <p:nvPr/>
      </p:nvGrpSpPr>
      <p:grpSpPr>
        <a:xfrm>
          <a:off x="0" y="0"/>
          <a:ext cx="0" cy="0"/>
          <a:chOff x="0" y="0"/>
          <a:chExt cx="0" cy="0"/>
        </a:xfrm>
      </p:grpSpPr>
      <p:sp>
        <p:nvSpPr>
          <p:cNvPr id="41" name="Content Placeholder 2"/>
          <p:cNvSpPr>
            <a:spLocks noGrp="1"/>
          </p:cNvSpPr>
          <p:nvPr>
            <p:ph sz="half" idx="1"/>
          </p:nvPr>
        </p:nvSpPr>
        <p:spPr>
          <a:xfrm>
            <a:off x="310551" y="776377"/>
            <a:ext cx="5384800" cy="5235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Footer Placeholder 8"/>
          <p:cNvSpPr>
            <a:spLocks noGrp="1"/>
          </p:cNvSpPr>
          <p:nvPr>
            <p:ph type="ftr" sz="quarter" idx="3"/>
          </p:nvPr>
        </p:nvSpPr>
        <p:spPr>
          <a:xfrm>
            <a:off x="4165600" y="6356352"/>
            <a:ext cx="3860800" cy="366183"/>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sp>
        <p:nvSpPr>
          <p:cNvPr id="35" name="Title 1"/>
          <p:cNvSpPr>
            <a:spLocks noGrp="1"/>
          </p:cNvSpPr>
          <p:nvPr>
            <p:ph type="title"/>
          </p:nvPr>
        </p:nvSpPr>
        <p:spPr>
          <a:xfrm>
            <a:off x="2" y="43131"/>
            <a:ext cx="12192001" cy="388188"/>
          </a:xfrm>
        </p:spPr>
        <p:txBody>
          <a:bodyPr/>
          <a:lstStyle/>
          <a:p>
            <a:r>
              <a:rPr lang="en-US"/>
              <a:t>Click to edit Master title style</a:t>
            </a:r>
          </a:p>
        </p:txBody>
      </p:sp>
      <p:grpSp>
        <p:nvGrpSpPr>
          <p:cNvPr id="57" name="Group 56"/>
          <p:cNvGrpSpPr/>
          <p:nvPr userDrawn="1"/>
        </p:nvGrpSpPr>
        <p:grpSpPr>
          <a:xfrm flipH="1">
            <a:off x="5994402" y="832528"/>
            <a:ext cx="5976292" cy="5542872"/>
            <a:chOff x="76200" y="624396"/>
            <a:chExt cx="4482219" cy="4157154"/>
          </a:xfrm>
        </p:grpSpPr>
        <p:sp>
          <p:nvSpPr>
            <p:cNvPr id="58" name="Rectangle 57"/>
            <p:cNvSpPr/>
            <p:nvPr/>
          </p:nvSpPr>
          <p:spPr>
            <a:xfrm>
              <a:off x="2909976" y="730240"/>
              <a:ext cx="1626375" cy="351881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9" name="Rectangle 58"/>
            <p:cNvSpPr/>
            <p:nvPr/>
          </p:nvSpPr>
          <p:spPr>
            <a:xfrm>
              <a:off x="113470" y="730240"/>
              <a:ext cx="2796507" cy="59731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60" name="Rectangle 59"/>
            <p:cNvSpPr/>
            <p:nvPr/>
          </p:nvSpPr>
          <p:spPr>
            <a:xfrm>
              <a:off x="113166" y="3651737"/>
              <a:ext cx="2796810" cy="59731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61" name="Shape 42"/>
            <p:cNvSpPr/>
            <p:nvPr/>
          </p:nvSpPr>
          <p:spPr>
            <a:xfrm>
              <a:off x="76200" y="624396"/>
              <a:ext cx="64172" cy="119937"/>
            </a:xfrm>
            <a:prstGeom prst="rect">
              <a:avLst/>
            </a:pr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62" name="Shape 41"/>
            <p:cNvSpPr/>
            <p:nvPr/>
          </p:nvSpPr>
          <p:spPr>
            <a:xfrm>
              <a:off x="77182" y="4240361"/>
              <a:ext cx="64172" cy="113896"/>
            </a:xfrm>
            <a:prstGeom prst="rect">
              <a:avLst/>
            </a:pr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63" name="Rectangle 62"/>
            <p:cNvSpPr/>
            <p:nvPr/>
          </p:nvSpPr>
          <p:spPr>
            <a:xfrm>
              <a:off x="2452806" y="4249055"/>
              <a:ext cx="1263083" cy="423805"/>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64" name="Shape 13"/>
            <p:cNvSpPr/>
            <p:nvPr/>
          </p:nvSpPr>
          <p:spPr>
            <a:xfrm>
              <a:off x="3669080" y="4184677"/>
              <a:ext cx="95921" cy="7194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600">
                  <a:solidFill>
                    <a:srgbClr val="FFFFFF"/>
                  </a:solidFill>
                </a:defRPr>
              </a:pPr>
              <a:endParaRPr kumimoji="0" sz="2600" b="0" i="0" u="none" strike="noStrike" kern="0" cap="none" spc="0" normalizeH="0" baseline="0" noProof="0">
                <a:ln>
                  <a:noFill/>
                </a:ln>
                <a:solidFill>
                  <a:srgbClr val="FFFFFF"/>
                </a:solidFill>
                <a:effectLst/>
                <a:uLnTx/>
                <a:uFillTx/>
              </a:endParaRPr>
            </a:p>
          </p:txBody>
        </p:sp>
        <p:sp>
          <p:nvSpPr>
            <p:cNvPr id="65" name="Shape 35"/>
            <p:cNvSpPr/>
            <p:nvPr/>
          </p:nvSpPr>
          <p:spPr>
            <a:xfrm>
              <a:off x="1075191" y="2276247"/>
              <a:ext cx="462717" cy="450769"/>
            </a:xfrm>
            <a:prstGeom prst="ellipse">
              <a:avLst/>
            </a:prstGeom>
            <a:noFill/>
            <a:ln w="28575" cap="flat">
              <a:solidFill>
                <a:schemeClr val="tx1"/>
              </a:solidFill>
              <a:prstDash val="solid"/>
              <a:miter lim="400000"/>
            </a:ln>
            <a:effectLst/>
          </p:spPr>
          <p:txBody>
            <a:bodyPr wrap="square" lIns="50800" tIns="50800" rIns="50800" bIns="5080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66" name="Shape 36"/>
            <p:cNvSpPr/>
            <p:nvPr/>
          </p:nvSpPr>
          <p:spPr>
            <a:xfrm flipV="1">
              <a:off x="1306549" y="2421056"/>
              <a:ext cx="0" cy="161149"/>
            </a:xfrm>
            <a:prstGeom prst="line">
              <a:avLst/>
            </a:prstGeom>
            <a:noFill/>
            <a:ln w="19050" cap="flat">
              <a:solidFill>
                <a:schemeClr val="tx1"/>
              </a:solidFill>
              <a:prstDash val="solid"/>
              <a:miter lim="400000"/>
            </a:ln>
            <a:effectLst/>
          </p:spPr>
          <p:txBody>
            <a:bodyPr wrap="square" lIns="50800" tIns="50800" rIns="50800" bIns="5080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sz="2400"/>
              </a:pPr>
              <a:endParaRPr kumimoji="0" sz="2400" b="0" i="0" u="none" strike="noStrike" kern="0" cap="none" spc="0" normalizeH="0" baseline="0" noProof="0">
                <a:ln>
                  <a:noFill/>
                </a:ln>
                <a:solidFill>
                  <a:sysClr val="windowText" lastClr="000000"/>
                </a:solidFill>
                <a:effectLst/>
                <a:uLnTx/>
                <a:uFillTx/>
              </a:endParaRPr>
            </a:p>
          </p:txBody>
        </p:sp>
        <p:cxnSp>
          <p:nvCxnSpPr>
            <p:cNvPr id="67" name="Straight Connector 66"/>
            <p:cNvCxnSpPr/>
            <p:nvPr/>
          </p:nvCxnSpPr>
          <p:spPr>
            <a:xfrm flipV="1">
              <a:off x="3716192" y="4256618"/>
              <a:ext cx="0" cy="5249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Rectangle 67"/>
            <p:cNvSpPr/>
            <p:nvPr/>
          </p:nvSpPr>
          <p:spPr>
            <a:xfrm>
              <a:off x="113470" y="1328649"/>
              <a:ext cx="2796507" cy="232059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cxnSp>
          <p:nvCxnSpPr>
            <p:cNvPr id="69" name="Straight Connector 68"/>
            <p:cNvCxnSpPr/>
            <p:nvPr/>
          </p:nvCxnSpPr>
          <p:spPr>
            <a:xfrm flipH="1">
              <a:off x="3720384" y="3651692"/>
              <a:ext cx="8131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3720384" y="1327557"/>
              <a:ext cx="8131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H="1">
              <a:off x="3720384" y="4672860"/>
              <a:ext cx="8131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Shape 39"/>
            <p:cNvSpPr/>
            <p:nvPr/>
          </p:nvSpPr>
          <p:spPr>
            <a:xfrm>
              <a:off x="4487571" y="624396"/>
              <a:ext cx="70848" cy="125745"/>
            </a:xfrm>
            <a:prstGeom prst="rect">
              <a:avLst/>
            </a:pr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73" name="Rectangle 72"/>
            <p:cNvSpPr/>
            <p:nvPr/>
          </p:nvSpPr>
          <p:spPr>
            <a:xfrm>
              <a:off x="4516358" y="2451713"/>
              <a:ext cx="39979" cy="99837"/>
            </a:xfrm>
            <a:prstGeom prst="rect">
              <a:avLst/>
            </a:prstGeom>
            <a:solidFill>
              <a:srgbClr val="C00000"/>
            </a:solid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sp>
        <p:nvSpPr>
          <p:cNvPr id="22" name="Footer Placeholder 8"/>
          <p:cNvSpPr txBox="1">
            <a:spLocks/>
          </p:cNvSpPr>
          <p:nvPr userDrawn="1"/>
        </p:nvSpPr>
        <p:spPr>
          <a:xfrm>
            <a:off x="10141241" y="6427309"/>
            <a:ext cx="1935145" cy="230832"/>
          </a:xfrm>
          <a:prstGeom prst="rect">
            <a:avLst/>
          </a:prstGeom>
        </p:spPr>
        <p:txBody>
          <a:bodyPr vert="horz" wrap="none" lIns="91440" tIns="45720" rIns="9144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solidFill>
                <a:effectLst/>
                <a:uLnTx/>
                <a:uFillTx/>
                <a:latin typeface="+mn-lt"/>
                <a:ea typeface="+mn-ea"/>
                <a:cs typeface="+mn-cs"/>
              </a:rPr>
              <a:t>FACEBOOK.COM/MENSLAXOFFICIALS</a:t>
            </a:r>
          </a:p>
        </p:txBody>
      </p:sp>
    </p:spTree>
    <p:extLst>
      <p:ext uri="{BB962C8B-B14F-4D97-AF65-F5344CB8AC3E}">
        <p14:creationId xmlns:p14="http://schemas.microsoft.com/office/powerpoint/2010/main" val="185117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ield Right Solo">
    <p:spTree>
      <p:nvGrpSpPr>
        <p:cNvPr id="1" name=""/>
        <p:cNvGrpSpPr/>
        <p:nvPr/>
      </p:nvGrpSpPr>
      <p:grpSpPr>
        <a:xfrm>
          <a:off x="0" y="0"/>
          <a:ext cx="0" cy="0"/>
          <a:chOff x="0" y="0"/>
          <a:chExt cx="0" cy="0"/>
        </a:xfrm>
      </p:grpSpPr>
      <p:sp>
        <p:nvSpPr>
          <p:cNvPr id="31" name="Footer Placeholder 8"/>
          <p:cNvSpPr>
            <a:spLocks noGrp="1"/>
          </p:cNvSpPr>
          <p:nvPr>
            <p:ph type="ftr" sz="quarter" idx="3"/>
          </p:nvPr>
        </p:nvSpPr>
        <p:spPr>
          <a:xfrm>
            <a:off x="4165600" y="6356352"/>
            <a:ext cx="3860800" cy="366183"/>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sp>
        <p:nvSpPr>
          <p:cNvPr id="27" name="Title 1"/>
          <p:cNvSpPr>
            <a:spLocks noGrp="1"/>
          </p:cNvSpPr>
          <p:nvPr>
            <p:ph type="title"/>
          </p:nvPr>
        </p:nvSpPr>
        <p:spPr>
          <a:xfrm>
            <a:off x="2" y="43131"/>
            <a:ext cx="12192001" cy="388188"/>
          </a:xfrm>
        </p:spPr>
        <p:txBody>
          <a:bodyPr/>
          <a:lstStyle/>
          <a:p>
            <a:r>
              <a:rPr lang="en-US"/>
              <a:t>Click to edit Master title style</a:t>
            </a:r>
          </a:p>
        </p:txBody>
      </p:sp>
      <p:grpSp>
        <p:nvGrpSpPr>
          <p:cNvPr id="90" name="Group 89"/>
          <p:cNvGrpSpPr/>
          <p:nvPr userDrawn="1"/>
        </p:nvGrpSpPr>
        <p:grpSpPr>
          <a:xfrm>
            <a:off x="2718819" y="545105"/>
            <a:ext cx="6754367" cy="6230593"/>
            <a:chOff x="4487571" y="624396"/>
            <a:chExt cx="4506624" cy="4157154"/>
          </a:xfrm>
        </p:grpSpPr>
        <p:sp>
          <p:nvSpPr>
            <p:cNvPr id="91" name="Rectangle 90"/>
            <p:cNvSpPr/>
            <p:nvPr/>
          </p:nvSpPr>
          <p:spPr>
            <a:xfrm flipH="1">
              <a:off x="4534044" y="730240"/>
              <a:ext cx="1626375" cy="351881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92" name="Rectangle 91"/>
            <p:cNvSpPr/>
            <p:nvPr/>
          </p:nvSpPr>
          <p:spPr>
            <a:xfrm flipH="1">
              <a:off x="6160418" y="730240"/>
              <a:ext cx="2796507" cy="59731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93" name="Rectangle 92"/>
            <p:cNvSpPr/>
            <p:nvPr/>
          </p:nvSpPr>
          <p:spPr>
            <a:xfrm flipH="1">
              <a:off x="6160419" y="3651737"/>
              <a:ext cx="2796810" cy="59731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94" name="Shape 42"/>
            <p:cNvSpPr/>
            <p:nvPr/>
          </p:nvSpPr>
          <p:spPr>
            <a:xfrm flipH="1">
              <a:off x="8930023" y="624396"/>
              <a:ext cx="64172" cy="119937"/>
            </a:xfrm>
            <a:prstGeom prst="rect">
              <a:avLst/>
            </a:pr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95" name="Shape 41"/>
            <p:cNvSpPr/>
            <p:nvPr/>
          </p:nvSpPr>
          <p:spPr>
            <a:xfrm flipH="1">
              <a:off x="8929041" y="4240361"/>
              <a:ext cx="64172" cy="113896"/>
            </a:xfrm>
            <a:prstGeom prst="rect">
              <a:avLst/>
            </a:pr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96" name="Rectangle 95"/>
            <p:cNvSpPr/>
            <p:nvPr/>
          </p:nvSpPr>
          <p:spPr>
            <a:xfrm flipH="1">
              <a:off x="5354506" y="4249055"/>
              <a:ext cx="1263083" cy="423805"/>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97" name="Shape 13"/>
            <p:cNvSpPr/>
            <p:nvPr/>
          </p:nvSpPr>
          <p:spPr>
            <a:xfrm flipH="1">
              <a:off x="5305394" y="4184677"/>
              <a:ext cx="95921" cy="7194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600">
                  <a:solidFill>
                    <a:srgbClr val="FFFFFF"/>
                  </a:solidFill>
                </a:defRPr>
              </a:pPr>
              <a:endParaRPr kumimoji="0" sz="2600" b="0" i="0" u="none" strike="noStrike" kern="0" cap="none" spc="0" normalizeH="0" baseline="0" noProof="0">
                <a:ln>
                  <a:noFill/>
                </a:ln>
                <a:solidFill>
                  <a:srgbClr val="FFFFFF"/>
                </a:solidFill>
                <a:effectLst/>
                <a:uLnTx/>
                <a:uFillTx/>
              </a:endParaRPr>
            </a:p>
          </p:txBody>
        </p:sp>
        <p:sp>
          <p:nvSpPr>
            <p:cNvPr id="98" name="Shape 35"/>
            <p:cNvSpPr/>
            <p:nvPr/>
          </p:nvSpPr>
          <p:spPr>
            <a:xfrm flipH="1">
              <a:off x="7532487" y="2276247"/>
              <a:ext cx="462717" cy="450769"/>
            </a:xfrm>
            <a:prstGeom prst="ellipse">
              <a:avLst/>
            </a:prstGeom>
            <a:noFill/>
            <a:ln w="28575" cap="flat">
              <a:solidFill>
                <a:schemeClr val="tx1"/>
              </a:solidFill>
              <a:prstDash val="solid"/>
              <a:miter lim="400000"/>
            </a:ln>
            <a:effectLst/>
          </p:spPr>
          <p:txBody>
            <a:bodyPr wrap="square" lIns="50800" tIns="50800" rIns="50800" bIns="5080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99" name="Shape 36"/>
            <p:cNvSpPr/>
            <p:nvPr/>
          </p:nvSpPr>
          <p:spPr>
            <a:xfrm flipH="1" flipV="1">
              <a:off x="7763846" y="2421056"/>
              <a:ext cx="0" cy="161149"/>
            </a:xfrm>
            <a:prstGeom prst="line">
              <a:avLst/>
            </a:prstGeom>
            <a:noFill/>
            <a:ln w="19050" cap="flat">
              <a:solidFill>
                <a:schemeClr val="tx1"/>
              </a:solidFill>
              <a:prstDash val="solid"/>
              <a:miter lim="400000"/>
            </a:ln>
            <a:effectLst/>
          </p:spPr>
          <p:txBody>
            <a:bodyPr wrap="square" lIns="50800" tIns="50800" rIns="50800" bIns="5080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sz="2400"/>
              </a:pPr>
              <a:endParaRPr kumimoji="0" sz="2400" b="0" i="0" u="none" strike="noStrike" kern="0" cap="none" spc="0" normalizeH="0" baseline="0" noProof="0">
                <a:ln>
                  <a:noFill/>
                </a:ln>
                <a:solidFill>
                  <a:sysClr val="windowText" lastClr="000000"/>
                </a:solidFill>
                <a:effectLst/>
                <a:uLnTx/>
                <a:uFillTx/>
              </a:endParaRPr>
            </a:p>
          </p:txBody>
        </p:sp>
        <p:cxnSp>
          <p:nvCxnSpPr>
            <p:cNvPr id="100" name="Straight Connector 99"/>
            <p:cNvCxnSpPr/>
            <p:nvPr/>
          </p:nvCxnSpPr>
          <p:spPr>
            <a:xfrm flipH="1" flipV="1">
              <a:off x="5354203" y="4256618"/>
              <a:ext cx="0" cy="5249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1" name="Rectangle 100"/>
            <p:cNvSpPr/>
            <p:nvPr/>
          </p:nvSpPr>
          <p:spPr>
            <a:xfrm flipH="1">
              <a:off x="6160418" y="1328649"/>
              <a:ext cx="2796507" cy="232059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cxnSp>
          <p:nvCxnSpPr>
            <p:cNvPr id="102" name="Straight Connector 101"/>
            <p:cNvCxnSpPr/>
            <p:nvPr/>
          </p:nvCxnSpPr>
          <p:spPr>
            <a:xfrm>
              <a:off x="4536823" y="3651692"/>
              <a:ext cx="8131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a:off x="4536823" y="1327557"/>
              <a:ext cx="8131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4536823" y="4672860"/>
              <a:ext cx="8131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5" name="Shape 39"/>
            <p:cNvSpPr/>
            <p:nvPr/>
          </p:nvSpPr>
          <p:spPr>
            <a:xfrm>
              <a:off x="4487571" y="624396"/>
              <a:ext cx="70848" cy="125745"/>
            </a:xfrm>
            <a:prstGeom prst="rect">
              <a:avLst/>
            </a:pr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106" name="Rectangle 105"/>
            <p:cNvSpPr/>
            <p:nvPr/>
          </p:nvSpPr>
          <p:spPr>
            <a:xfrm>
              <a:off x="4516358" y="2451713"/>
              <a:ext cx="39979" cy="99837"/>
            </a:xfrm>
            <a:prstGeom prst="rect">
              <a:avLst/>
            </a:prstGeom>
            <a:solidFill>
              <a:srgbClr val="C00000"/>
            </a:solid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sp>
        <p:nvSpPr>
          <p:cNvPr id="21" name="Footer Placeholder 8"/>
          <p:cNvSpPr txBox="1">
            <a:spLocks/>
          </p:cNvSpPr>
          <p:nvPr userDrawn="1"/>
        </p:nvSpPr>
        <p:spPr>
          <a:xfrm>
            <a:off x="10141241" y="6427309"/>
            <a:ext cx="1935145" cy="230832"/>
          </a:xfrm>
          <a:prstGeom prst="rect">
            <a:avLst/>
          </a:prstGeom>
        </p:spPr>
        <p:txBody>
          <a:bodyPr vert="horz" wrap="none" lIns="91440" tIns="45720" rIns="9144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solidFill>
                <a:effectLst/>
                <a:uLnTx/>
                <a:uFillTx/>
                <a:latin typeface="+mn-lt"/>
                <a:ea typeface="+mn-ea"/>
                <a:cs typeface="+mn-cs"/>
              </a:rPr>
              <a:t>FACEBOOK.COM/MENSLAXOFFICIALS</a:t>
            </a:r>
          </a:p>
        </p:txBody>
      </p:sp>
    </p:spTree>
    <p:extLst>
      <p:ext uri="{BB962C8B-B14F-4D97-AF65-F5344CB8AC3E}">
        <p14:creationId xmlns:p14="http://schemas.microsoft.com/office/powerpoint/2010/main" val="1370061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ield Left Text">
    <p:spTree>
      <p:nvGrpSpPr>
        <p:cNvPr id="1" name=""/>
        <p:cNvGrpSpPr/>
        <p:nvPr/>
      </p:nvGrpSpPr>
      <p:grpSpPr>
        <a:xfrm>
          <a:off x="0" y="0"/>
          <a:ext cx="0" cy="0"/>
          <a:chOff x="0" y="0"/>
          <a:chExt cx="0" cy="0"/>
        </a:xfrm>
      </p:grpSpPr>
      <p:sp>
        <p:nvSpPr>
          <p:cNvPr id="66" name="Content Placeholder 3"/>
          <p:cNvSpPr>
            <a:spLocks noGrp="1"/>
          </p:cNvSpPr>
          <p:nvPr>
            <p:ph sz="half" idx="2"/>
          </p:nvPr>
        </p:nvSpPr>
        <p:spPr>
          <a:xfrm>
            <a:off x="6577161" y="742002"/>
            <a:ext cx="5384800" cy="56416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9" name="Footer Placeholder 8"/>
          <p:cNvSpPr>
            <a:spLocks noGrp="1"/>
          </p:cNvSpPr>
          <p:nvPr>
            <p:ph type="ftr" sz="quarter" idx="3"/>
          </p:nvPr>
        </p:nvSpPr>
        <p:spPr>
          <a:xfrm>
            <a:off x="4165600" y="6356352"/>
            <a:ext cx="3860800" cy="366183"/>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sp>
        <p:nvSpPr>
          <p:cNvPr id="28" name="Title 1"/>
          <p:cNvSpPr>
            <a:spLocks noGrp="1"/>
          </p:cNvSpPr>
          <p:nvPr>
            <p:ph type="title"/>
          </p:nvPr>
        </p:nvSpPr>
        <p:spPr>
          <a:xfrm>
            <a:off x="2" y="43131"/>
            <a:ext cx="12192001" cy="388188"/>
          </a:xfrm>
        </p:spPr>
        <p:txBody>
          <a:bodyPr/>
          <a:lstStyle/>
          <a:p>
            <a:r>
              <a:rPr lang="en-US"/>
              <a:t>Click to edit Master title style</a:t>
            </a:r>
          </a:p>
        </p:txBody>
      </p:sp>
      <p:grpSp>
        <p:nvGrpSpPr>
          <p:cNvPr id="31" name="Group 30"/>
          <p:cNvGrpSpPr/>
          <p:nvPr userDrawn="1"/>
        </p:nvGrpSpPr>
        <p:grpSpPr>
          <a:xfrm>
            <a:off x="221310" y="832528"/>
            <a:ext cx="5976292" cy="5542872"/>
            <a:chOff x="76200" y="624396"/>
            <a:chExt cx="4482219" cy="4157154"/>
          </a:xfrm>
        </p:grpSpPr>
        <p:sp>
          <p:nvSpPr>
            <p:cNvPr id="34" name="Rectangle 33"/>
            <p:cNvSpPr/>
            <p:nvPr/>
          </p:nvSpPr>
          <p:spPr>
            <a:xfrm>
              <a:off x="2909976" y="730240"/>
              <a:ext cx="1626375" cy="351881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5" name="Rectangle 34"/>
            <p:cNvSpPr/>
            <p:nvPr/>
          </p:nvSpPr>
          <p:spPr>
            <a:xfrm>
              <a:off x="113470" y="730240"/>
              <a:ext cx="2796507" cy="59731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6" name="Rectangle 35"/>
            <p:cNvSpPr/>
            <p:nvPr/>
          </p:nvSpPr>
          <p:spPr>
            <a:xfrm>
              <a:off x="113166" y="3651737"/>
              <a:ext cx="2796810" cy="59731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9" name="Shape 42"/>
            <p:cNvSpPr/>
            <p:nvPr/>
          </p:nvSpPr>
          <p:spPr>
            <a:xfrm>
              <a:off x="76200" y="624396"/>
              <a:ext cx="64172" cy="119937"/>
            </a:xfrm>
            <a:prstGeom prst="rect">
              <a:avLst/>
            </a:pr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41" name="Shape 41"/>
            <p:cNvSpPr/>
            <p:nvPr/>
          </p:nvSpPr>
          <p:spPr>
            <a:xfrm>
              <a:off x="77182" y="4240361"/>
              <a:ext cx="64172" cy="113896"/>
            </a:xfrm>
            <a:prstGeom prst="rect">
              <a:avLst/>
            </a:pr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45" name="Rectangle 44"/>
            <p:cNvSpPr/>
            <p:nvPr/>
          </p:nvSpPr>
          <p:spPr>
            <a:xfrm>
              <a:off x="2452806" y="4249055"/>
              <a:ext cx="1263083" cy="423805"/>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0" name="Shape 13"/>
            <p:cNvSpPr/>
            <p:nvPr/>
          </p:nvSpPr>
          <p:spPr>
            <a:xfrm>
              <a:off x="3669080" y="4184677"/>
              <a:ext cx="95921" cy="7194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600">
                  <a:solidFill>
                    <a:srgbClr val="FFFFFF"/>
                  </a:solidFill>
                </a:defRPr>
              </a:pPr>
              <a:endParaRPr kumimoji="0" sz="2600" b="0" i="0" u="none" strike="noStrike" kern="0" cap="none" spc="0" normalizeH="0" baseline="0" noProof="0">
                <a:ln>
                  <a:noFill/>
                </a:ln>
                <a:solidFill>
                  <a:srgbClr val="FFFFFF"/>
                </a:solidFill>
                <a:effectLst/>
                <a:uLnTx/>
                <a:uFillTx/>
              </a:endParaRPr>
            </a:p>
          </p:txBody>
        </p:sp>
        <p:sp>
          <p:nvSpPr>
            <p:cNvPr id="51" name="Shape 35"/>
            <p:cNvSpPr/>
            <p:nvPr/>
          </p:nvSpPr>
          <p:spPr>
            <a:xfrm>
              <a:off x="1075191" y="2276247"/>
              <a:ext cx="462717" cy="450769"/>
            </a:xfrm>
            <a:prstGeom prst="ellipse">
              <a:avLst/>
            </a:prstGeom>
            <a:noFill/>
            <a:ln w="28575" cap="flat">
              <a:solidFill>
                <a:schemeClr val="tx1"/>
              </a:solidFill>
              <a:prstDash val="solid"/>
              <a:miter lim="400000"/>
            </a:ln>
            <a:effectLst/>
          </p:spPr>
          <p:txBody>
            <a:bodyPr wrap="square" lIns="50800" tIns="50800" rIns="50800" bIns="5080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52" name="Shape 36"/>
            <p:cNvSpPr/>
            <p:nvPr/>
          </p:nvSpPr>
          <p:spPr>
            <a:xfrm flipV="1">
              <a:off x="1306549" y="2421056"/>
              <a:ext cx="0" cy="161149"/>
            </a:xfrm>
            <a:prstGeom prst="line">
              <a:avLst/>
            </a:prstGeom>
            <a:noFill/>
            <a:ln w="19050" cap="flat">
              <a:solidFill>
                <a:schemeClr val="tx1"/>
              </a:solidFill>
              <a:prstDash val="solid"/>
              <a:miter lim="400000"/>
            </a:ln>
            <a:effectLst/>
          </p:spPr>
          <p:txBody>
            <a:bodyPr wrap="square" lIns="50800" tIns="50800" rIns="50800" bIns="5080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sz="2400"/>
              </a:pPr>
              <a:endParaRPr kumimoji="0" sz="2400" b="0" i="0" u="none" strike="noStrike" kern="0" cap="none" spc="0" normalizeH="0" baseline="0" noProof="0">
                <a:ln>
                  <a:noFill/>
                </a:ln>
                <a:solidFill>
                  <a:sysClr val="windowText" lastClr="000000"/>
                </a:solidFill>
                <a:effectLst/>
                <a:uLnTx/>
                <a:uFillTx/>
              </a:endParaRPr>
            </a:p>
          </p:txBody>
        </p:sp>
        <p:cxnSp>
          <p:nvCxnSpPr>
            <p:cNvPr id="58" name="Straight Connector 57"/>
            <p:cNvCxnSpPr/>
            <p:nvPr/>
          </p:nvCxnSpPr>
          <p:spPr>
            <a:xfrm flipV="1">
              <a:off x="3716192" y="4256618"/>
              <a:ext cx="0" cy="5249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113470" y="1328649"/>
              <a:ext cx="2796507" cy="232059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cxnSp>
          <p:nvCxnSpPr>
            <p:cNvPr id="63" name="Straight Connector 62"/>
            <p:cNvCxnSpPr/>
            <p:nvPr/>
          </p:nvCxnSpPr>
          <p:spPr>
            <a:xfrm flipH="1">
              <a:off x="3720384" y="3651692"/>
              <a:ext cx="8131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H="1">
              <a:off x="3720384" y="1327557"/>
              <a:ext cx="8131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a:off x="3720384" y="4672860"/>
              <a:ext cx="8131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Shape 39"/>
            <p:cNvSpPr/>
            <p:nvPr/>
          </p:nvSpPr>
          <p:spPr>
            <a:xfrm>
              <a:off x="4487571" y="624396"/>
              <a:ext cx="70848" cy="125745"/>
            </a:xfrm>
            <a:prstGeom prst="rect">
              <a:avLst/>
            </a:pr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70" name="Rectangle 69"/>
            <p:cNvSpPr/>
            <p:nvPr/>
          </p:nvSpPr>
          <p:spPr>
            <a:xfrm>
              <a:off x="4516358" y="2451713"/>
              <a:ext cx="39979" cy="99837"/>
            </a:xfrm>
            <a:prstGeom prst="rect">
              <a:avLst/>
            </a:prstGeom>
            <a:solidFill>
              <a:srgbClr val="C00000"/>
            </a:solid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sp>
        <p:nvSpPr>
          <p:cNvPr id="22" name="Footer Placeholder 8"/>
          <p:cNvSpPr txBox="1">
            <a:spLocks/>
          </p:cNvSpPr>
          <p:nvPr userDrawn="1"/>
        </p:nvSpPr>
        <p:spPr>
          <a:xfrm>
            <a:off x="10141241" y="6427309"/>
            <a:ext cx="1935145" cy="230832"/>
          </a:xfrm>
          <a:prstGeom prst="rect">
            <a:avLst/>
          </a:prstGeom>
        </p:spPr>
        <p:txBody>
          <a:bodyPr vert="horz" wrap="none" lIns="91440" tIns="45720" rIns="9144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solidFill>
                <a:effectLst/>
                <a:uLnTx/>
                <a:uFillTx/>
                <a:latin typeface="+mn-lt"/>
                <a:ea typeface="+mn-ea"/>
                <a:cs typeface="+mn-cs"/>
              </a:rPr>
              <a:t>FACEBOOK.COM/MENSLAXOFFICIALS</a:t>
            </a:r>
          </a:p>
        </p:txBody>
      </p:sp>
    </p:spTree>
    <p:extLst>
      <p:ext uri="{BB962C8B-B14F-4D97-AF65-F5344CB8AC3E}">
        <p14:creationId xmlns:p14="http://schemas.microsoft.com/office/powerpoint/2010/main" val="19631548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ield Left Solo">
    <p:spTree>
      <p:nvGrpSpPr>
        <p:cNvPr id="1" name=""/>
        <p:cNvGrpSpPr/>
        <p:nvPr/>
      </p:nvGrpSpPr>
      <p:grpSpPr>
        <a:xfrm>
          <a:off x="0" y="0"/>
          <a:ext cx="0" cy="0"/>
          <a:chOff x="0" y="0"/>
          <a:chExt cx="0" cy="0"/>
        </a:xfrm>
      </p:grpSpPr>
      <p:sp>
        <p:nvSpPr>
          <p:cNvPr id="28" name="Footer Placeholder 8"/>
          <p:cNvSpPr>
            <a:spLocks noGrp="1"/>
          </p:cNvSpPr>
          <p:nvPr userDrawn="1">
            <p:ph type="ftr" sz="quarter" idx="3"/>
          </p:nvPr>
        </p:nvSpPr>
        <p:spPr>
          <a:xfrm>
            <a:off x="4165600" y="6356352"/>
            <a:ext cx="3860800" cy="366183"/>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sp>
        <p:nvSpPr>
          <p:cNvPr id="27" name="Title 1"/>
          <p:cNvSpPr>
            <a:spLocks noGrp="1"/>
          </p:cNvSpPr>
          <p:nvPr userDrawn="1">
            <p:ph type="title"/>
          </p:nvPr>
        </p:nvSpPr>
        <p:spPr>
          <a:xfrm>
            <a:off x="2" y="43131"/>
            <a:ext cx="12192001" cy="388188"/>
          </a:xfrm>
        </p:spPr>
        <p:txBody>
          <a:bodyPr/>
          <a:lstStyle/>
          <a:p>
            <a:r>
              <a:rPr lang="en-US"/>
              <a:t>Click to edit Master title style</a:t>
            </a:r>
          </a:p>
        </p:txBody>
      </p:sp>
      <p:grpSp>
        <p:nvGrpSpPr>
          <p:cNvPr id="93" name="Group 92"/>
          <p:cNvGrpSpPr/>
          <p:nvPr userDrawn="1"/>
        </p:nvGrpSpPr>
        <p:grpSpPr>
          <a:xfrm flipH="1">
            <a:off x="2718819" y="545105"/>
            <a:ext cx="6754367" cy="6230593"/>
            <a:chOff x="4487571" y="624396"/>
            <a:chExt cx="4506624" cy="4157154"/>
          </a:xfrm>
        </p:grpSpPr>
        <p:sp>
          <p:nvSpPr>
            <p:cNvPr id="94" name="Rectangle 93"/>
            <p:cNvSpPr/>
            <p:nvPr/>
          </p:nvSpPr>
          <p:spPr>
            <a:xfrm flipH="1">
              <a:off x="4534044" y="730240"/>
              <a:ext cx="1626375" cy="351881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95" name="Rectangle 94"/>
            <p:cNvSpPr/>
            <p:nvPr/>
          </p:nvSpPr>
          <p:spPr>
            <a:xfrm flipH="1">
              <a:off x="6160418" y="730240"/>
              <a:ext cx="2796507" cy="59731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96" name="Rectangle 95"/>
            <p:cNvSpPr/>
            <p:nvPr/>
          </p:nvSpPr>
          <p:spPr>
            <a:xfrm flipH="1">
              <a:off x="6160419" y="3651737"/>
              <a:ext cx="2796810" cy="59731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97" name="Shape 42"/>
            <p:cNvSpPr/>
            <p:nvPr/>
          </p:nvSpPr>
          <p:spPr>
            <a:xfrm flipH="1">
              <a:off x="8930023" y="624396"/>
              <a:ext cx="64172" cy="119937"/>
            </a:xfrm>
            <a:prstGeom prst="rect">
              <a:avLst/>
            </a:pr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98" name="Shape 41"/>
            <p:cNvSpPr/>
            <p:nvPr/>
          </p:nvSpPr>
          <p:spPr>
            <a:xfrm flipH="1">
              <a:off x="8929041" y="4240361"/>
              <a:ext cx="64172" cy="113896"/>
            </a:xfrm>
            <a:prstGeom prst="rect">
              <a:avLst/>
            </a:pr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99" name="Rectangle 98"/>
            <p:cNvSpPr/>
            <p:nvPr/>
          </p:nvSpPr>
          <p:spPr>
            <a:xfrm flipH="1">
              <a:off x="5354506" y="4249055"/>
              <a:ext cx="1263083" cy="423805"/>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00" name="Shape 13"/>
            <p:cNvSpPr/>
            <p:nvPr/>
          </p:nvSpPr>
          <p:spPr>
            <a:xfrm flipH="1">
              <a:off x="5305394" y="4184677"/>
              <a:ext cx="95921" cy="7194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600">
                  <a:solidFill>
                    <a:srgbClr val="FFFFFF"/>
                  </a:solidFill>
                </a:defRPr>
              </a:pPr>
              <a:endParaRPr kumimoji="0" sz="2600" b="0" i="0" u="none" strike="noStrike" kern="0" cap="none" spc="0" normalizeH="0" baseline="0" noProof="0">
                <a:ln>
                  <a:noFill/>
                </a:ln>
                <a:solidFill>
                  <a:srgbClr val="FFFFFF"/>
                </a:solidFill>
                <a:effectLst/>
                <a:uLnTx/>
                <a:uFillTx/>
              </a:endParaRPr>
            </a:p>
          </p:txBody>
        </p:sp>
        <p:sp>
          <p:nvSpPr>
            <p:cNvPr id="101" name="Shape 35"/>
            <p:cNvSpPr/>
            <p:nvPr/>
          </p:nvSpPr>
          <p:spPr>
            <a:xfrm flipH="1">
              <a:off x="7532487" y="2276247"/>
              <a:ext cx="462717" cy="450769"/>
            </a:xfrm>
            <a:prstGeom prst="ellipse">
              <a:avLst/>
            </a:prstGeom>
            <a:noFill/>
            <a:ln w="28575" cap="flat">
              <a:solidFill>
                <a:schemeClr val="tx1"/>
              </a:solidFill>
              <a:prstDash val="solid"/>
              <a:miter lim="400000"/>
            </a:ln>
            <a:effectLst/>
          </p:spPr>
          <p:txBody>
            <a:bodyPr wrap="square" lIns="50800" tIns="50800" rIns="50800" bIns="5080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102" name="Shape 36"/>
            <p:cNvSpPr/>
            <p:nvPr/>
          </p:nvSpPr>
          <p:spPr>
            <a:xfrm flipH="1" flipV="1">
              <a:off x="7763846" y="2421056"/>
              <a:ext cx="0" cy="161149"/>
            </a:xfrm>
            <a:prstGeom prst="line">
              <a:avLst/>
            </a:prstGeom>
            <a:noFill/>
            <a:ln w="19050" cap="flat">
              <a:solidFill>
                <a:schemeClr val="tx1"/>
              </a:solidFill>
              <a:prstDash val="solid"/>
              <a:miter lim="400000"/>
            </a:ln>
            <a:effectLst/>
          </p:spPr>
          <p:txBody>
            <a:bodyPr wrap="square" lIns="50800" tIns="50800" rIns="50800" bIns="5080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sz="2400"/>
              </a:pPr>
              <a:endParaRPr kumimoji="0" sz="2400" b="0" i="0" u="none" strike="noStrike" kern="0" cap="none" spc="0" normalizeH="0" baseline="0" noProof="0">
                <a:ln>
                  <a:noFill/>
                </a:ln>
                <a:solidFill>
                  <a:sysClr val="windowText" lastClr="000000"/>
                </a:solidFill>
                <a:effectLst/>
                <a:uLnTx/>
                <a:uFillTx/>
              </a:endParaRPr>
            </a:p>
          </p:txBody>
        </p:sp>
        <p:cxnSp>
          <p:nvCxnSpPr>
            <p:cNvPr id="103" name="Straight Connector 102"/>
            <p:cNvCxnSpPr/>
            <p:nvPr/>
          </p:nvCxnSpPr>
          <p:spPr>
            <a:xfrm flipH="1" flipV="1">
              <a:off x="5354203" y="4256618"/>
              <a:ext cx="0" cy="5249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ectangle 103"/>
            <p:cNvSpPr/>
            <p:nvPr/>
          </p:nvSpPr>
          <p:spPr>
            <a:xfrm flipH="1">
              <a:off x="6160418" y="1328649"/>
              <a:ext cx="2796507" cy="232059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cxnSp>
          <p:nvCxnSpPr>
            <p:cNvPr id="105" name="Straight Connector 104"/>
            <p:cNvCxnSpPr/>
            <p:nvPr/>
          </p:nvCxnSpPr>
          <p:spPr>
            <a:xfrm>
              <a:off x="4536823" y="3651692"/>
              <a:ext cx="8131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4536823" y="1327557"/>
              <a:ext cx="8131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4536823" y="4672860"/>
              <a:ext cx="8131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8" name="Shape 39"/>
            <p:cNvSpPr/>
            <p:nvPr/>
          </p:nvSpPr>
          <p:spPr>
            <a:xfrm>
              <a:off x="4487571" y="624396"/>
              <a:ext cx="70848" cy="125745"/>
            </a:xfrm>
            <a:prstGeom prst="rect">
              <a:avLst/>
            </a:pr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109" name="Rectangle 108"/>
            <p:cNvSpPr/>
            <p:nvPr/>
          </p:nvSpPr>
          <p:spPr>
            <a:xfrm>
              <a:off x="4516358" y="2451713"/>
              <a:ext cx="39979" cy="99837"/>
            </a:xfrm>
            <a:prstGeom prst="rect">
              <a:avLst/>
            </a:prstGeom>
            <a:solidFill>
              <a:srgbClr val="C00000"/>
            </a:solid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sp>
        <p:nvSpPr>
          <p:cNvPr id="21" name="Footer Placeholder 8"/>
          <p:cNvSpPr txBox="1">
            <a:spLocks/>
          </p:cNvSpPr>
          <p:nvPr userDrawn="1"/>
        </p:nvSpPr>
        <p:spPr>
          <a:xfrm>
            <a:off x="10141241" y="6427309"/>
            <a:ext cx="1935145" cy="230832"/>
          </a:xfrm>
          <a:prstGeom prst="rect">
            <a:avLst/>
          </a:prstGeom>
        </p:spPr>
        <p:txBody>
          <a:bodyPr vert="horz" wrap="none" lIns="91440" tIns="45720" rIns="9144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solidFill>
                <a:effectLst/>
                <a:uLnTx/>
                <a:uFillTx/>
                <a:latin typeface="+mn-lt"/>
                <a:ea typeface="+mn-ea"/>
                <a:cs typeface="+mn-cs"/>
              </a:rPr>
              <a:t>FACEBOOK.COM/MENSLAXOFFICIALS</a:t>
            </a:r>
          </a:p>
        </p:txBody>
      </p:sp>
    </p:spTree>
    <p:extLst>
      <p:ext uri="{BB962C8B-B14F-4D97-AF65-F5344CB8AC3E}">
        <p14:creationId xmlns:p14="http://schemas.microsoft.com/office/powerpoint/2010/main" val="2128028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750110"/>
            <a:ext cx="5386917" cy="639763"/>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1389872"/>
            <a:ext cx="5386917" cy="500230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70" y="750110"/>
            <a:ext cx="5389033" cy="639763"/>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70" y="1389873"/>
            <a:ext cx="5389033" cy="50023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8"/>
          <p:cNvSpPr>
            <a:spLocks noGrp="1"/>
          </p:cNvSpPr>
          <p:nvPr>
            <p:ph type="ftr" sz="quarter" idx="10"/>
          </p:nvPr>
        </p:nvSpPr>
        <p:spPr>
          <a:xfrm>
            <a:off x="4165600" y="6356352"/>
            <a:ext cx="3860800" cy="366183"/>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sp>
        <p:nvSpPr>
          <p:cNvPr id="8" name="Title 1"/>
          <p:cNvSpPr>
            <a:spLocks noGrp="1"/>
          </p:cNvSpPr>
          <p:nvPr>
            <p:ph type="title"/>
          </p:nvPr>
        </p:nvSpPr>
        <p:spPr>
          <a:xfrm>
            <a:off x="2" y="43131"/>
            <a:ext cx="12192001" cy="388188"/>
          </a:xfrm>
        </p:spPr>
        <p:txBody>
          <a:bodyPr/>
          <a:lstStyle/>
          <a:p>
            <a:r>
              <a:rPr lang="en-US"/>
              <a:t>Click to edit Master title style</a:t>
            </a:r>
          </a:p>
        </p:txBody>
      </p:sp>
      <p:sp>
        <p:nvSpPr>
          <p:cNvPr id="9" name="Footer Placeholder 8"/>
          <p:cNvSpPr txBox="1">
            <a:spLocks/>
          </p:cNvSpPr>
          <p:nvPr userDrawn="1"/>
        </p:nvSpPr>
        <p:spPr>
          <a:xfrm>
            <a:off x="10141241" y="6427309"/>
            <a:ext cx="1935145" cy="230832"/>
          </a:xfrm>
          <a:prstGeom prst="rect">
            <a:avLst/>
          </a:prstGeom>
        </p:spPr>
        <p:txBody>
          <a:bodyPr vert="horz" wrap="none" lIns="91440" tIns="45720" rIns="9144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solidFill>
                <a:effectLst/>
                <a:uLnTx/>
                <a:uFillTx/>
                <a:latin typeface="+mn-lt"/>
                <a:ea typeface="+mn-ea"/>
                <a:cs typeface="+mn-cs"/>
              </a:rPr>
              <a:t>FACEBOOK.COM/MENSLAXOFFICIALS</a:t>
            </a:r>
          </a:p>
        </p:txBody>
      </p:sp>
    </p:spTree>
    <p:extLst>
      <p:ext uri="{BB962C8B-B14F-4D97-AF65-F5344CB8AC3E}">
        <p14:creationId xmlns:p14="http://schemas.microsoft.com/office/powerpoint/2010/main" val="6002520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Footer Placeholder 8"/>
          <p:cNvSpPr>
            <a:spLocks noGrp="1"/>
          </p:cNvSpPr>
          <p:nvPr>
            <p:ph type="ftr" sz="quarter" idx="3"/>
          </p:nvPr>
        </p:nvSpPr>
        <p:spPr>
          <a:xfrm>
            <a:off x="4165600" y="6356352"/>
            <a:ext cx="3860800" cy="366183"/>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sp>
        <p:nvSpPr>
          <p:cNvPr id="4" name="Title 1"/>
          <p:cNvSpPr>
            <a:spLocks noGrp="1"/>
          </p:cNvSpPr>
          <p:nvPr>
            <p:ph type="title"/>
          </p:nvPr>
        </p:nvSpPr>
        <p:spPr>
          <a:xfrm>
            <a:off x="2" y="43131"/>
            <a:ext cx="12192001" cy="388188"/>
          </a:xfrm>
        </p:spPr>
        <p:txBody>
          <a:bodyPr/>
          <a:lstStyle/>
          <a:p>
            <a:r>
              <a:rPr lang="en-US"/>
              <a:t>Click to edit Master title style</a:t>
            </a:r>
            <a:endParaRPr lang="en-US" dirty="0"/>
          </a:p>
        </p:txBody>
      </p:sp>
      <p:sp>
        <p:nvSpPr>
          <p:cNvPr id="5" name="Footer Placeholder 8"/>
          <p:cNvSpPr txBox="1">
            <a:spLocks/>
          </p:cNvSpPr>
          <p:nvPr userDrawn="1"/>
        </p:nvSpPr>
        <p:spPr>
          <a:xfrm>
            <a:off x="10141241" y="6427309"/>
            <a:ext cx="1935145" cy="230832"/>
          </a:xfrm>
          <a:prstGeom prst="rect">
            <a:avLst/>
          </a:prstGeom>
        </p:spPr>
        <p:txBody>
          <a:bodyPr vert="horz" wrap="none" lIns="91440" tIns="45720" rIns="9144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solidFill>
                <a:effectLst/>
                <a:uLnTx/>
                <a:uFillTx/>
                <a:latin typeface="+mn-lt"/>
                <a:ea typeface="+mn-ea"/>
                <a:cs typeface="+mn-cs"/>
              </a:rPr>
              <a:t>FACEBOOK.COM/MENSLAXOFFICIALS</a:t>
            </a:r>
          </a:p>
        </p:txBody>
      </p:sp>
    </p:spTree>
    <p:extLst>
      <p:ext uri="{BB962C8B-B14F-4D97-AF65-F5344CB8AC3E}">
        <p14:creationId xmlns:p14="http://schemas.microsoft.com/office/powerpoint/2010/main" val="9742630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Footer Placeholder 8"/>
          <p:cNvSpPr>
            <a:spLocks noGrp="1"/>
          </p:cNvSpPr>
          <p:nvPr>
            <p:ph type="ftr" sz="quarter" idx="3"/>
          </p:nvPr>
        </p:nvSpPr>
        <p:spPr>
          <a:xfrm>
            <a:off x="4165600" y="6356352"/>
            <a:ext cx="3860800" cy="366183"/>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sp>
        <p:nvSpPr>
          <p:cNvPr id="3" name="Footer Placeholder 8"/>
          <p:cNvSpPr txBox="1">
            <a:spLocks/>
          </p:cNvSpPr>
          <p:nvPr userDrawn="1"/>
        </p:nvSpPr>
        <p:spPr>
          <a:xfrm>
            <a:off x="10141241" y="6427309"/>
            <a:ext cx="1935145" cy="230832"/>
          </a:xfrm>
          <a:prstGeom prst="rect">
            <a:avLst/>
          </a:prstGeom>
        </p:spPr>
        <p:txBody>
          <a:bodyPr vert="horz" wrap="none" lIns="91440" tIns="45720" rIns="9144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solidFill>
                <a:effectLst/>
                <a:uLnTx/>
                <a:uFillTx/>
                <a:latin typeface="+mn-lt"/>
                <a:ea typeface="+mn-ea"/>
                <a:cs typeface="+mn-cs"/>
              </a:rPr>
              <a:t>FACEBOOK.COM/MENSLAXOFFICIALS</a:t>
            </a:r>
          </a:p>
        </p:txBody>
      </p:sp>
    </p:spTree>
    <p:extLst>
      <p:ext uri="{BB962C8B-B14F-4D97-AF65-F5344CB8AC3E}">
        <p14:creationId xmlns:p14="http://schemas.microsoft.com/office/powerpoint/2010/main" val="1909428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p:spPr>
        <p:txBody>
          <a:bodyPr>
            <a:noAutofit/>
          </a:bodyPr>
          <a:lstStyle>
            <a:lvl1pPr>
              <a:defRPr sz="4000">
                <a:solidFill>
                  <a:srgbClr val="FEBC11"/>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nchor="ct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1" name="Footer Placeholder 8"/>
          <p:cNvSpPr>
            <a:spLocks noGrp="1"/>
          </p:cNvSpPr>
          <p:nvPr>
            <p:ph type="ftr" sz="quarter" idx="3"/>
          </p:nvPr>
        </p:nvSpPr>
        <p:spPr>
          <a:xfrm>
            <a:off x="4165600" y="6356352"/>
            <a:ext cx="3860800" cy="366183"/>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sp>
        <p:nvSpPr>
          <p:cNvPr id="5" name="Footer Placeholder 8"/>
          <p:cNvSpPr txBox="1">
            <a:spLocks/>
          </p:cNvSpPr>
          <p:nvPr userDrawn="1"/>
        </p:nvSpPr>
        <p:spPr>
          <a:xfrm>
            <a:off x="10141241" y="6427309"/>
            <a:ext cx="1935145" cy="230832"/>
          </a:xfrm>
          <a:prstGeom prst="rect">
            <a:avLst/>
          </a:prstGeom>
        </p:spPr>
        <p:txBody>
          <a:bodyPr vert="horz" wrap="none" lIns="91440" tIns="45720" rIns="9144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solidFill>
                <a:effectLst/>
                <a:uLnTx/>
                <a:uFillTx/>
                <a:latin typeface="+mn-lt"/>
                <a:ea typeface="+mn-ea"/>
                <a:cs typeface="+mn-cs"/>
              </a:rPr>
              <a:t>FACEBOOK.COM/MENSLAXOFFICIALS</a:t>
            </a:r>
          </a:p>
        </p:txBody>
      </p:sp>
    </p:spTree>
    <p:extLst>
      <p:ext uri="{BB962C8B-B14F-4D97-AF65-F5344CB8AC3E}">
        <p14:creationId xmlns:p14="http://schemas.microsoft.com/office/powerpoint/2010/main" val="1609406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p:spPr>
        <p:txBody>
          <a:bodyPr anchor="t">
            <a:noAutofit/>
          </a:bodyPr>
          <a:lstStyle>
            <a:lvl1pPr algn="l">
              <a:defRPr sz="3200" b="1" cap="all">
                <a:solidFill>
                  <a:srgbClr val="FEBC11"/>
                </a:solidFill>
              </a:defRPr>
            </a:lvl1pPr>
          </a:lstStyle>
          <a:p>
            <a:r>
              <a:rPr lang="en-US"/>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8" name="Footer Placeholder 8"/>
          <p:cNvSpPr>
            <a:spLocks noGrp="1"/>
          </p:cNvSpPr>
          <p:nvPr>
            <p:ph type="ftr" sz="quarter" idx="3"/>
          </p:nvPr>
        </p:nvSpPr>
        <p:spPr>
          <a:xfrm>
            <a:off x="4165600" y="6356352"/>
            <a:ext cx="3860800" cy="366183"/>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sp>
        <p:nvSpPr>
          <p:cNvPr id="5" name="Footer Placeholder 8"/>
          <p:cNvSpPr txBox="1">
            <a:spLocks/>
          </p:cNvSpPr>
          <p:nvPr userDrawn="1"/>
        </p:nvSpPr>
        <p:spPr>
          <a:xfrm>
            <a:off x="10141241" y="6427309"/>
            <a:ext cx="1935145" cy="230832"/>
          </a:xfrm>
          <a:prstGeom prst="rect">
            <a:avLst/>
          </a:prstGeom>
        </p:spPr>
        <p:txBody>
          <a:bodyPr vert="horz" wrap="none" lIns="91440" tIns="45720" rIns="9144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solidFill>
                <a:effectLst/>
                <a:uLnTx/>
                <a:uFillTx/>
                <a:latin typeface="+mn-lt"/>
                <a:ea typeface="+mn-ea"/>
                <a:cs typeface="+mn-cs"/>
              </a:rPr>
              <a:t>FACEBOOK.COM/MENSLAXOFFICIALS</a:t>
            </a:r>
          </a:p>
        </p:txBody>
      </p:sp>
    </p:spTree>
    <p:extLst>
      <p:ext uri="{BB962C8B-B14F-4D97-AF65-F5344CB8AC3E}">
        <p14:creationId xmlns:p14="http://schemas.microsoft.com/office/powerpoint/2010/main" val="3140547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741872"/>
            <a:ext cx="10972800" cy="52271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8"/>
          <p:cNvSpPr>
            <a:spLocks noGrp="1"/>
          </p:cNvSpPr>
          <p:nvPr>
            <p:ph type="ftr" sz="quarter" idx="3"/>
          </p:nvPr>
        </p:nvSpPr>
        <p:spPr>
          <a:xfrm>
            <a:off x="4165600" y="6356352"/>
            <a:ext cx="3860800" cy="366183"/>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sp>
        <p:nvSpPr>
          <p:cNvPr id="5" name="Title 1"/>
          <p:cNvSpPr>
            <a:spLocks noGrp="1"/>
          </p:cNvSpPr>
          <p:nvPr>
            <p:ph type="title"/>
          </p:nvPr>
        </p:nvSpPr>
        <p:spPr>
          <a:xfrm>
            <a:off x="-1" y="45954"/>
            <a:ext cx="12192001" cy="388188"/>
          </a:xfrm>
        </p:spPr>
        <p:txBody>
          <a:bodyPr/>
          <a:lstStyle/>
          <a:p>
            <a:r>
              <a:rPr lang="en-US"/>
              <a:t>Click to edit Master title style</a:t>
            </a:r>
          </a:p>
        </p:txBody>
      </p:sp>
      <p:sp>
        <p:nvSpPr>
          <p:cNvPr id="6" name="Footer Placeholder 8"/>
          <p:cNvSpPr txBox="1">
            <a:spLocks/>
          </p:cNvSpPr>
          <p:nvPr userDrawn="1"/>
        </p:nvSpPr>
        <p:spPr>
          <a:xfrm>
            <a:off x="10141241" y="6427309"/>
            <a:ext cx="1935145" cy="230832"/>
          </a:xfrm>
          <a:prstGeom prst="rect">
            <a:avLst/>
          </a:prstGeom>
        </p:spPr>
        <p:txBody>
          <a:bodyPr vert="horz" wrap="none" lIns="91440" tIns="45720" rIns="9144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solidFill>
                <a:effectLst/>
                <a:uLnTx/>
                <a:uFillTx/>
                <a:latin typeface="+mn-lt"/>
                <a:ea typeface="+mn-ea"/>
                <a:cs typeface="+mn-cs"/>
              </a:rPr>
              <a:t>FACEBOOK.COM/MENSLAXOFFICIALS</a:t>
            </a:r>
          </a:p>
        </p:txBody>
      </p:sp>
    </p:spTree>
    <p:extLst>
      <p:ext uri="{BB962C8B-B14F-4D97-AF65-F5344CB8AC3E}">
        <p14:creationId xmlns:p14="http://schemas.microsoft.com/office/powerpoint/2010/main" val="2343808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741873"/>
            <a:ext cx="5384800" cy="52271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741873"/>
            <a:ext cx="5384800" cy="52271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8"/>
          <p:cNvSpPr>
            <a:spLocks noGrp="1"/>
          </p:cNvSpPr>
          <p:nvPr>
            <p:ph type="ftr" sz="quarter" idx="3"/>
          </p:nvPr>
        </p:nvSpPr>
        <p:spPr>
          <a:xfrm>
            <a:off x="4165600" y="6356352"/>
            <a:ext cx="3860800" cy="366183"/>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sp>
        <p:nvSpPr>
          <p:cNvPr id="6" name="Footer Placeholder 8"/>
          <p:cNvSpPr txBox="1">
            <a:spLocks/>
          </p:cNvSpPr>
          <p:nvPr userDrawn="1"/>
        </p:nvSpPr>
        <p:spPr>
          <a:xfrm>
            <a:off x="10141241" y="6427309"/>
            <a:ext cx="1935145" cy="230832"/>
          </a:xfrm>
          <a:prstGeom prst="rect">
            <a:avLst/>
          </a:prstGeom>
        </p:spPr>
        <p:txBody>
          <a:bodyPr vert="horz" wrap="none" lIns="91440" tIns="45720" rIns="9144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solidFill>
                <a:effectLst/>
                <a:uLnTx/>
                <a:uFillTx/>
                <a:latin typeface="+mn-lt"/>
                <a:ea typeface="+mn-ea"/>
                <a:cs typeface="+mn-cs"/>
              </a:rPr>
              <a:t>FACEBOOK.COM/MENSLAXOFFICIALS</a:t>
            </a:r>
          </a:p>
        </p:txBody>
      </p:sp>
    </p:spTree>
    <p:extLst>
      <p:ext uri="{BB962C8B-B14F-4D97-AF65-F5344CB8AC3E}">
        <p14:creationId xmlns:p14="http://schemas.microsoft.com/office/powerpoint/2010/main" val="357082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ull Field">
    <p:spTree>
      <p:nvGrpSpPr>
        <p:cNvPr id="1" name=""/>
        <p:cNvGrpSpPr/>
        <p:nvPr/>
      </p:nvGrpSpPr>
      <p:grpSpPr>
        <a:xfrm>
          <a:off x="0" y="0"/>
          <a:ext cx="0" cy="0"/>
          <a:chOff x="0" y="0"/>
          <a:chExt cx="0" cy="0"/>
        </a:xfrm>
      </p:grpSpPr>
      <p:sp>
        <p:nvSpPr>
          <p:cNvPr id="180" name="Title 1"/>
          <p:cNvSpPr>
            <a:spLocks noGrp="1"/>
          </p:cNvSpPr>
          <p:nvPr>
            <p:ph type="title"/>
          </p:nvPr>
        </p:nvSpPr>
        <p:spPr>
          <a:xfrm>
            <a:off x="-1" y="45954"/>
            <a:ext cx="12192001" cy="388188"/>
          </a:xfrm>
        </p:spPr>
        <p:txBody>
          <a:bodyPr/>
          <a:lstStyle/>
          <a:p>
            <a:r>
              <a:rPr lang="en-US"/>
              <a:t>Click to edit Master title style</a:t>
            </a:r>
          </a:p>
        </p:txBody>
      </p:sp>
      <p:sp>
        <p:nvSpPr>
          <p:cNvPr id="41" name="Footer Placeholder 8"/>
          <p:cNvSpPr>
            <a:spLocks noGrp="1"/>
          </p:cNvSpPr>
          <p:nvPr>
            <p:ph type="ftr" sz="quarter" idx="3"/>
          </p:nvPr>
        </p:nvSpPr>
        <p:spPr>
          <a:xfrm>
            <a:off x="4165600" y="6356352"/>
            <a:ext cx="3860800" cy="366183"/>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grpSp>
        <p:nvGrpSpPr>
          <p:cNvPr id="74" name="Group 73"/>
          <p:cNvGrpSpPr/>
          <p:nvPr userDrawn="1"/>
        </p:nvGrpSpPr>
        <p:grpSpPr>
          <a:xfrm>
            <a:off x="150673" y="832528"/>
            <a:ext cx="11890660" cy="5542872"/>
            <a:chOff x="76200" y="624396"/>
            <a:chExt cx="8917995" cy="4157154"/>
          </a:xfrm>
        </p:grpSpPr>
        <p:sp>
          <p:nvSpPr>
            <p:cNvPr id="75" name="Rectangle 74"/>
            <p:cNvSpPr/>
            <p:nvPr/>
          </p:nvSpPr>
          <p:spPr>
            <a:xfrm>
              <a:off x="2909976" y="730240"/>
              <a:ext cx="1626375" cy="351881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76" name="Rectangle 75"/>
            <p:cNvSpPr/>
            <p:nvPr/>
          </p:nvSpPr>
          <p:spPr>
            <a:xfrm>
              <a:off x="113470" y="730240"/>
              <a:ext cx="2796507" cy="59731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77" name="Rectangle 76"/>
            <p:cNvSpPr/>
            <p:nvPr/>
          </p:nvSpPr>
          <p:spPr>
            <a:xfrm>
              <a:off x="113166" y="3651737"/>
              <a:ext cx="2796810" cy="59731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78" name="Shape 42"/>
            <p:cNvSpPr/>
            <p:nvPr/>
          </p:nvSpPr>
          <p:spPr>
            <a:xfrm>
              <a:off x="76200" y="624396"/>
              <a:ext cx="64172" cy="119937"/>
            </a:xfrm>
            <a:prstGeom prst="rect">
              <a:avLst/>
            </a:pr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79" name="Shape 41"/>
            <p:cNvSpPr/>
            <p:nvPr/>
          </p:nvSpPr>
          <p:spPr>
            <a:xfrm>
              <a:off x="77182" y="4240361"/>
              <a:ext cx="64172" cy="113896"/>
            </a:xfrm>
            <a:prstGeom prst="rect">
              <a:avLst/>
            </a:pr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80" name="Rectangle 79"/>
            <p:cNvSpPr/>
            <p:nvPr/>
          </p:nvSpPr>
          <p:spPr>
            <a:xfrm>
              <a:off x="2452806" y="4249055"/>
              <a:ext cx="1263083" cy="423805"/>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81" name="Shape 13"/>
            <p:cNvSpPr/>
            <p:nvPr/>
          </p:nvSpPr>
          <p:spPr>
            <a:xfrm>
              <a:off x="3669080" y="4184677"/>
              <a:ext cx="95921" cy="7194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600">
                  <a:solidFill>
                    <a:srgbClr val="FFFFFF"/>
                  </a:solidFill>
                </a:defRPr>
              </a:pPr>
              <a:endParaRPr kumimoji="0" sz="2600" b="0" i="0" u="none" strike="noStrike" kern="0" cap="none" spc="0" normalizeH="0" baseline="0" noProof="0">
                <a:ln>
                  <a:noFill/>
                </a:ln>
                <a:solidFill>
                  <a:srgbClr val="FFFFFF"/>
                </a:solidFill>
                <a:effectLst/>
                <a:uLnTx/>
                <a:uFillTx/>
              </a:endParaRPr>
            </a:p>
          </p:txBody>
        </p:sp>
        <p:sp>
          <p:nvSpPr>
            <p:cNvPr id="82" name="Shape 35"/>
            <p:cNvSpPr/>
            <p:nvPr/>
          </p:nvSpPr>
          <p:spPr>
            <a:xfrm>
              <a:off x="1075191" y="2276247"/>
              <a:ext cx="462717" cy="450769"/>
            </a:xfrm>
            <a:prstGeom prst="ellipse">
              <a:avLst/>
            </a:prstGeom>
            <a:noFill/>
            <a:ln w="28575" cap="flat">
              <a:solidFill>
                <a:schemeClr val="tx1"/>
              </a:solidFill>
              <a:prstDash val="solid"/>
              <a:miter lim="400000"/>
            </a:ln>
            <a:effectLst/>
          </p:spPr>
          <p:txBody>
            <a:bodyPr wrap="square" lIns="50800" tIns="50800" rIns="50800" bIns="5080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83" name="Shape 36"/>
            <p:cNvSpPr/>
            <p:nvPr/>
          </p:nvSpPr>
          <p:spPr>
            <a:xfrm flipV="1">
              <a:off x="1306549" y="2421056"/>
              <a:ext cx="0" cy="161149"/>
            </a:xfrm>
            <a:prstGeom prst="line">
              <a:avLst/>
            </a:prstGeom>
            <a:noFill/>
            <a:ln w="19050" cap="flat">
              <a:solidFill>
                <a:schemeClr val="tx1"/>
              </a:solidFill>
              <a:prstDash val="solid"/>
              <a:miter lim="400000"/>
            </a:ln>
            <a:effectLst/>
          </p:spPr>
          <p:txBody>
            <a:bodyPr wrap="square" lIns="50800" tIns="50800" rIns="50800" bIns="5080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sz="2400"/>
              </a:pPr>
              <a:endParaRPr kumimoji="0" sz="2400" b="0" i="0" u="none" strike="noStrike" kern="0" cap="none" spc="0" normalizeH="0" baseline="0" noProof="0">
                <a:ln>
                  <a:noFill/>
                </a:ln>
                <a:solidFill>
                  <a:sysClr val="windowText" lastClr="000000"/>
                </a:solidFill>
                <a:effectLst/>
                <a:uLnTx/>
                <a:uFillTx/>
              </a:endParaRPr>
            </a:p>
          </p:txBody>
        </p:sp>
        <p:cxnSp>
          <p:nvCxnSpPr>
            <p:cNvPr id="84" name="Straight Connector 83"/>
            <p:cNvCxnSpPr/>
            <p:nvPr/>
          </p:nvCxnSpPr>
          <p:spPr>
            <a:xfrm flipV="1">
              <a:off x="3716192" y="4256618"/>
              <a:ext cx="0" cy="5249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5" name="Rectangle 84"/>
            <p:cNvSpPr/>
            <p:nvPr/>
          </p:nvSpPr>
          <p:spPr>
            <a:xfrm>
              <a:off x="113470" y="1328649"/>
              <a:ext cx="2796507" cy="232059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cxnSp>
          <p:nvCxnSpPr>
            <p:cNvPr id="86" name="Straight Connector 85"/>
            <p:cNvCxnSpPr/>
            <p:nvPr/>
          </p:nvCxnSpPr>
          <p:spPr>
            <a:xfrm flipH="1">
              <a:off x="3720384" y="3651692"/>
              <a:ext cx="8131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a:off x="3720384" y="1327557"/>
              <a:ext cx="8131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H="1">
              <a:off x="3720384" y="4672860"/>
              <a:ext cx="8131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0" name="Rectangle 89"/>
            <p:cNvSpPr/>
            <p:nvPr/>
          </p:nvSpPr>
          <p:spPr>
            <a:xfrm flipH="1">
              <a:off x="4534044" y="730240"/>
              <a:ext cx="1626375" cy="351881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91" name="Rectangle 90"/>
            <p:cNvSpPr/>
            <p:nvPr/>
          </p:nvSpPr>
          <p:spPr>
            <a:xfrm flipH="1">
              <a:off x="6160418" y="730240"/>
              <a:ext cx="2796507" cy="59731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92" name="Rectangle 91"/>
            <p:cNvSpPr/>
            <p:nvPr/>
          </p:nvSpPr>
          <p:spPr>
            <a:xfrm flipH="1">
              <a:off x="6160419" y="3651737"/>
              <a:ext cx="2796810" cy="59731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93" name="Shape 42"/>
            <p:cNvSpPr/>
            <p:nvPr/>
          </p:nvSpPr>
          <p:spPr>
            <a:xfrm flipH="1">
              <a:off x="8930023" y="624396"/>
              <a:ext cx="64172" cy="119937"/>
            </a:xfrm>
            <a:prstGeom prst="rect">
              <a:avLst/>
            </a:pr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94" name="Shape 41"/>
            <p:cNvSpPr/>
            <p:nvPr/>
          </p:nvSpPr>
          <p:spPr>
            <a:xfrm flipH="1">
              <a:off x="8929041" y="4240361"/>
              <a:ext cx="64172" cy="113896"/>
            </a:xfrm>
            <a:prstGeom prst="rect">
              <a:avLst/>
            </a:pr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95" name="Rectangle 94"/>
            <p:cNvSpPr/>
            <p:nvPr/>
          </p:nvSpPr>
          <p:spPr>
            <a:xfrm flipH="1">
              <a:off x="5354506" y="4249055"/>
              <a:ext cx="1263083" cy="423805"/>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96" name="Shape 13"/>
            <p:cNvSpPr/>
            <p:nvPr/>
          </p:nvSpPr>
          <p:spPr>
            <a:xfrm flipH="1">
              <a:off x="5305394" y="4184677"/>
              <a:ext cx="95921" cy="7194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600">
                  <a:solidFill>
                    <a:srgbClr val="FFFFFF"/>
                  </a:solidFill>
                </a:defRPr>
              </a:pPr>
              <a:endParaRPr kumimoji="0" sz="2600" b="0" i="0" u="none" strike="noStrike" kern="0" cap="none" spc="0" normalizeH="0" baseline="0" noProof="0">
                <a:ln>
                  <a:noFill/>
                </a:ln>
                <a:solidFill>
                  <a:srgbClr val="FFFFFF"/>
                </a:solidFill>
                <a:effectLst/>
                <a:uLnTx/>
                <a:uFillTx/>
              </a:endParaRPr>
            </a:p>
          </p:txBody>
        </p:sp>
        <p:sp>
          <p:nvSpPr>
            <p:cNvPr id="97" name="Shape 35"/>
            <p:cNvSpPr/>
            <p:nvPr/>
          </p:nvSpPr>
          <p:spPr>
            <a:xfrm flipH="1">
              <a:off x="7532487" y="2276247"/>
              <a:ext cx="462717" cy="450769"/>
            </a:xfrm>
            <a:prstGeom prst="ellipse">
              <a:avLst/>
            </a:prstGeom>
            <a:noFill/>
            <a:ln w="28575" cap="flat">
              <a:solidFill>
                <a:schemeClr val="tx1"/>
              </a:solidFill>
              <a:prstDash val="solid"/>
              <a:miter lim="400000"/>
            </a:ln>
            <a:effectLst/>
          </p:spPr>
          <p:txBody>
            <a:bodyPr wrap="square" lIns="50800" tIns="50800" rIns="50800" bIns="5080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98" name="Shape 36"/>
            <p:cNvSpPr/>
            <p:nvPr/>
          </p:nvSpPr>
          <p:spPr>
            <a:xfrm flipH="1" flipV="1">
              <a:off x="7763846" y="2421056"/>
              <a:ext cx="0" cy="161149"/>
            </a:xfrm>
            <a:prstGeom prst="line">
              <a:avLst/>
            </a:prstGeom>
            <a:noFill/>
            <a:ln w="19050" cap="flat">
              <a:solidFill>
                <a:schemeClr val="tx1"/>
              </a:solidFill>
              <a:prstDash val="solid"/>
              <a:miter lim="400000"/>
            </a:ln>
            <a:effectLst/>
          </p:spPr>
          <p:txBody>
            <a:bodyPr wrap="square" lIns="50800" tIns="50800" rIns="50800" bIns="5080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sz="2400"/>
              </a:pPr>
              <a:endParaRPr kumimoji="0" sz="2400" b="0" i="0" u="none" strike="noStrike" kern="0" cap="none" spc="0" normalizeH="0" baseline="0" noProof="0">
                <a:ln>
                  <a:noFill/>
                </a:ln>
                <a:solidFill>
                  <a:sysClr val="windowText" lastClr="000000"/>
                </a:solidFill>
                <a:effectLst/>
                <a:uLnTx/>
                <a:uFillTx/>
              </a:endParaRPr>
            </a:p>
          </p:txBody>
        </p:sp>
        <p:cxnSp>
          <p:nvCxnSpPr>
            <p:cNvPr id="99" name="Straight Connector 98"/>
            <p:cNvCxnSpPr/>
            <p:nvPr/>
          </p:nvCxnSpPr>
          <p:spPr>
            <a:xfrm flipH="1" flipV="1">
              <a:off x="5354203" y="4256618"/>
              <a:ext cx="0" cy="5249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Rectangle 99"/>
            <p:cNvSpPr/>
            <p:nvPr/>
          </p:nvSpPr>
          <p:spPr>
            <a:xfrm flipH="1">
              <a:off x="6160418" y="1328649"/>
              <a:ext cx="2796507" cy="232059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cxnSp>
          <p:nvCxnSpPr>
            <p:cNvPr id="101" name="Straight Connector 100"/>
            <p:cNvCxnSpPr/>
            <p:nvPr/>
          </p:nvCxnSpPr>
          <p:spPr>
            <a:xfrm>
              <a:off x="4536823" y="3651692"/>
              <a:ext cx="8131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4536823" y="1327557"/>
              <a:ext cx="8131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a:off x="4536823" y="4672860"/>
              <a:ext cx="8131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Shape 39"/>
            <p:cNvSpPr/>
            <p:nvPr/>
          </p:nvSpPr>
          <p:spPr>
            <a:xfrm>
              <a:off x="4487571" y="624396"/>
              <a:ext cx="70848" cy="125745"/>
            </a:xfrm>
            <a:prstGeom prst="rect">
              <a:avLst/>
            </a:pr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105" name="Rectangle 104"/>
            <p:cNvSpPr/>
            <p:nvPr/>
          </p:nvSpPr>
          <p:spPr>
            <a:xfrm>
              <a:off x="4516358" y="2451713"/>
              <a:ext cx="39979" cy="99837"/>
            </a:xfrm>
            <a:prstGeom prst="rect">
              <a:avLst/>
            </a:prstGeom>
            <a:solidFill>
              <a:srgbClr val="C00000"/>
            </a:solid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sp>
        <p:nvSpPr>
          <p:cNvPr id="35" name="Footer Placeholder 8"/>
          <p:cNvSpPr txBox="1">
            <a:spLocks/>
          </p:cNvSpPr>
          <p:nvPr userDrawn="1"/>
        </p:nvSpPr>
        <p:spPr>
          <a:xfrm>
            <a:off x="10141241" y="6427309"/>
            <a:ext cx="1935145" cy="230832"/>
          </a:xfrm>
          <a:prstGeom prst="rect">
            <a:avLst/>
          </a:prstGeom>
        </p:spPr>
        <p:txBody>
          <a:bodyPr vert="horz" wrap="none" lIns="91440" tIns="45720" rIns="9144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solidFill>
                <a:effectLst/>
                <a:uLnTx/>
                <a:uFillTx/>
                <a:latin typeface="+mn-lt"/>
                <a:ea typeface="+mn-ea"/>
                <a:cs typeface="+mn-cs"/>
              </a:rPr>
              <a:t>FACEBOOK.COM/MENSLAXOFFICIALS</a:t>
            </a:r>
          </a:p>
        </p:txBody>
      </p:sp>
    </p:spTree>
    <p:extLst>
      <p:ext uri="{BB962C8B-B14F-4D97-AF65-F5344CB8AC3E}">
        <p14:creationId xmlns:p14="http://schemas.microsoft.com/office/powerpoint/2010/main" val="60381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alf Field Vertical Goal Down">
    <p:spTree>
      <p:nvGrpSpPr>
        <p:cNvPr id="1" name=""/>
        <p:cNvGrpSpPr/>
        <p:nvPr/>
      </p:nvGrpSpPr>
      <p:grpSpPr>
        <a:xfrm>
          <a:off x="0" y="0"/>
          <a:ext cx="0" cy="0"/>
          <a:chOff x="0" y="0"/>
          <a:chExt cx="0" cy="0"/>
        </a:xfrm>
      </p:grpSpPr>
      <p:sp>
        <p:nvSpPr>
          <p:cNvPr id="180" name="Title 1"/>
          <p:cNvSpPr>
            <a:spLocks noGrp="1"/>
          </p:cNvSpPr>
          <p:nvPr>
            <p:ph type="title"/>
          </p:nvPr>
        </p:nvSpPr>
        <p:spPr>
          <a:xfrm>
            <a:off x="2" y="43131"/>
            <a:ext cx="12192001" cy="388188"/>
          </a:xfrm>
        </p:spPr>
        <p:txBody>
          <a:bodyPr/>
          <a:lstStyle/>
          <a:p>
            <a:r>
              <a:rPr lang="en-US"/>
              <a:t>Click to edit Master title style</a:t>
            </a:r>
          </a:p>
        </p:txBody>
      </p:sp>
      <p:sp>
        <p:nvSpPr>
          <p:cNvPr id="21" name="Footer Placeholder 8"/>
          <p:cNvSpPr>
            <a:spLocks noGrp="1"/>
          </p:cNvSpPr>
          <p:nvPr>
            <p:ph type="ftr" sz="quarter" idx="3"/>
          </p:nvPr>
        </p:nvSpPr>
        <p:spPr>
          <a:xfrm>
            <a:off x="4165600" y="6356352"/>
            <a:ext cx="3860800" cy="366183"/>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grpSp>
        <p:nvGrpSpPr>
          <p:cNvPr id="9" name="Group 8"/>
          <p:cNvGrpSpPr/>
          <p:nvPr userDrawn="1"/>
        </p:nvGrpSpPr>
        <p:grpSpPr>
          <a:xfrm>
            <a:off x="190949" y="419545"/>
            <a:ext cx="11741447" cy="5971205"/>
            <a:chOff x="143210" y="314658"/>
            <a:chExt cx="8806085" cy="4478404"/>
          </a:xfrm>
        </p:grpSpPr>
        <p:sp>
          <p:nvSpPr>
            <p:cNvPr id="23" name="Rectangle 22"/>
            <p:cNvSpPr/>
            <p:nvPr/>
          </p:nvSpPr>
          <p:spPr>
            <a:xfrm flipV="1">
              <a:off x="7380744" y="1948966"/>
              <a:ext cx="1420407" cy="280376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24" name="Rectangle 23"/>
            <p:cNvSpPr/>
            <p:nvPr/>
          </p:nvSpPr>
          <p:spPr>
            <a:xfrm flipV="1">
              <a:off x="1694239" y="1948966"/>
              <a:ext cx="5686506" cy="280376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25" name="Rectangle 24"/>
            <p:cNvSpPr/>
            <p:nvPr/>
          </p:nvSpPr>
          <p:spPr>
            <a:xfrm flipV="1">
              <a:off x="277476" y="1948966"/>
              <a:ext cx="1416763" cy="280376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26" name="Shape 35"/>
            <p:cNvSpPr/>
            <p:nvPr/>
          </p:nvSpPr>
          <p:spPr>
            <a:xfrm flipV="1">
              <a:off x="4248329" y="3184851"/>
              <a:ext cx="762000" cy="734352"/>
            </a:xfrm>
            <a:prstGeom prst="ellipse">
              <a:avLst/>
            </a:prstGeom>
            <a:noFill/>
            <a:ln w="44450" cap="flat">
              <a:solidFill>
                <a:schemeClr val="tx1"/>
              </a:solidFill>
              <a:prstDash val="solid"/>
              <a:miter lim="400000"/>
            </a:ln>
            <a:effectLst/>
          </p:spPr>
          <p:txBody>
            <a:bodyPr wrap="square" lIns="50800" tIns="50800" rIns="50800" bIns="5080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cxnSp>
          <p:nvCxnSpPr>
            <p:cNvPr id="27" name="Straight Connector 26"/>
            <p:cNvCxnSpPr/>
            <p:nvPr/>
          </p:nvCxnSpPr>
          <p:spPr>
            <a:xfrm flipV="1">
              <a:off x="4508076" y="3552027"/>
              <a:ext cx="24250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flipV="1">
              <a:off x="277476" y="353525"/>
              <a:ext cx="8523676" cy="159544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cxnSp>
          <p:nvCxnSpPr>
            <p:cNvPr id="29" name="Straight Connector 28"/>
            <p:cNvCxnSpPr/>
            <p:nvPr/>
          </p:nvCxnSpPr>
          <p:spPr>
            <a:xfrm flipV="1">
              <a:off x="1708581" y="353525"/>
              <a:ext cx="0" cy="7606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7382664" y="353525"/>
              <a:ext cx="0" cy="7606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rot="16200000" flipV="1">
              <a:off x="4606469" y="304011"/>
              <a:ext cx="45720" cy="99837"/>
            </a:xfrm>
            <a:prstGeom prst="rect">
              <a:avLst/>
            </a:prstGeom>
            <a:solidFill>
              <a:srgbClr val="C00000"/>
            </a:solid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4" name="Shape 41"/>
            <p:cNvSpPr/>
            <p:nvPr/>
          </p:nvSpPr>
          <p:spPr>
            <a:xfrm rot="16200000" flipV="1">
              <a:off x="8839449" y="278200"/>
              <a:ext cx="73387" cy="146304"/>
            </a:xfrm>
            <a:prstGeom prst="rect">
              <a:avLst/>
            </a:prstGeom>
            <a:solidFill>
              <a:schemeClr val="accent6">
                <a:lumMod val="75000"/>
              </a:schemeClr>
            </a:solidFill>
            <a:ln>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35" name="Isosceles Triangle 34"/>
            <p:cNvSpPr/>
            <p:nvPr/>
          </p:nvSpPr>
          <p:spPr>
            <a:xfrm rot="5400000" flipV="1">
              <a:off x="140948" y="1041626"/>
              <a:ext cx="135372" cy="130848"/>
            </a:xfrm>
            <a:prstGeom prst="triangle">
              <a:avLst/>
            </a:prstGeom>
            <a:solidFill>
              <a:schemeClr val="accent6">
                <a:lumMod val="7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6" name="Shape 41"/>
            <p:cNvSpPr/>
            <p:nvPr userDrawn="1"/>
          </p:nvSpPr>
          <p:spPr>
            <a:xfrm rot="16200000" flipV="1">
              <a:off x="8825679" y="4683216"/>
              <a:ext cx="73387" cy="146304"/>
            </a:xfrm>
            <a:prstGeom prst="rect">
              <a:avLst/>
            </a:prstGeom>
            <a:solidFill>
              <a:schemeClr val="accent6">
                <a:lumMod val="75000"/>
              </a:schemeClr>
            </a:solidFill>
            <a:ln>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37" name="Shape 41"/>
            <p:cNvSpPr/>
            <p:nvPr userDrawn="1"/>
          </p:nvSpPr>
          <p:spPr>
            <a:xfrm rot="5400000" flipV="1">
              <a:off x="197998" y="4683217"/>
              <a:ext cx="73387" cy="146304"/>
            </a:xfrm>
            <a:prstGeom prst="rect">
              <a:avLst/>
            </a:prstGeom>
            <a:solidFill>
              <a:schemeClr val="accent6">
                <a:lumMod val="75000"/>
              </a:schemeClr>
            </a:solidFill>
            <a:ln>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dirty="0">
                <a:ln>
                  <a:noFill/>
                </a:ln>
                <a:solidFill>
                  <a:srgbClr val="FFFFFF"/>
                </a:solidFill>
                <a:effectLst/>
                <a:uLnTx/>
                <a:uFillTx/>
              </a:endParaRPr>
            </a:p>
          </p:txBody>
        </p:sp>
      </p:grpSp>
      <p:sp>
        <p:nvSpPr>
          <p:cNvPr id="18" name="Footer Placeholder 8"/>
          <p:cNvSpPr txBox="1">
            <a:spLocks/>
          </p:cNvSpPr>
          <p:nvPr userDrawn="1"/>
        </p:nvSpPr>
        <p:spPr>
          <a:xfrm>
            <a:off x="10141241" y="6427309"/>
            <a:ext cx="1935145" cy="230832"/>
          </a:xfrm>
          <a:prstGeom prst="rect">
            <a:avLst/>
          </a:prstGeom>
        </p:spPr>
        <p:txBody>
          <a:bodyPr vert="horz" wrap="none" lIns="91440" tIns="45720" rIns="9144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solidFill>
                <a:effectLst/>
                <a:uLnTx/>
                <a:uFillTx/>
                <a:latin typeface="+mn-lt"/>
                <a:ea typeface="+mn-ea"/>
                <a:cs typeface="+mn-cs"/>
              </a:rPr>
              <a:t>FACEBOOK.COM/MENSLAXOFFICIALS</a:t>
            </a:r>
          </a:p>
        </p:txBody>
      </p:sp>
    </p:spTree>
    <p:extLst>
      <p:ext uri="{BB962C8B-B14F-4D97-AF65-F5344CB8AC3E}">
        <p14:creationId xmlns:p14="http://schemas.microsoft.com/office/powerpoint/2010/main" val="2022411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alf Field Veritcal Goal Up">
    <p:spTree>
      <p:nvGrpSpPr>
        <p:cNvPr id="1" name=""/>
        <p:cNvGrpSpPr/>
        <p:nvPr/>
      </p:nvGrpSpPr>
      <p:grpSpPr>
        <a:xfrm>
          <a:off x="0" y="0"/>
          <a:ext cx="0" cy="0"/>
          <a:chOff x="0" y="0"/>
          <a:chExt cx="0" cy="0"/>
        </a:xfrm>
      </p:grpSpPr>
      <p:sp>
        <p:nvSpPr>
          <p:cNvPr id="180" name="Title 1"/>
          <p:cNvSpPr>
            <a:spLocks noGrp="1"/>
          </p:cNvSpPr>
          <p:nvPr>
            <p:ph type="title"/>
          </p:nvPr>
        </p:nvSpPr>
        <p:spPr>
          <a:xfrm>
            <a:off x="2" y="43131"/>
            <a:ext cx="12192001" cy="388188"/>
          </a:xfrm>
        </p:spPr>
        <p:txBody>
          <a:bodyPr/>
          <a:lstStyle/>
          <a:p>
            <a:r>
              <a:rPr lang="en-US"/>
              <a:t>Click to edit Master title style</a:t>
            </a:r>
          </a:p>
        </p:txBody>
      </p:sp>
      <p:sp>
        <p:nvSpPr>
          <p:cNvPr id="52" name="Footer Placeholder 8"/>
          <p:cNvSpPr>
            <a:spLocks noGrp="1"/>
          </p:cNvSpPr>
          <p:nvPr userDrawn="1">
            <p:ph type="ftr" sz="quarter" idx="3"/>
          </p:nvPr>
        </p:nvSpPr>
        <p:spPr>
          <a:xfrm>
            <a:off x="4165600" y="6356352"/>
            <a:ext cx="3860800" cy="366183"/>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grpSp>
        <p:nvGrpSpPr>
          <p:cNvPr id="3" name="Group 2"/>
          <p:cNvGrpSpPr/>
          <p:nvPr userDrawn="1"/>
        </p:nvGrpSpPr>
        <p:grpSpPr>
          <a:xfrm>
            <a:off x="190949" y="322442"/>
            <a:ext cx="11741447" cy="6086787"/>
            <a:chOff x="143210" y="241831"/>
            <a:chExt cx="8806085" cy="4565090"/>
          </a:xfrm>
        </p:grpSpPr>
        <p:sp>
          <p:nvSpPr>
            <p:cNvPr id="34" name="Rectangle 33"/>
            <p:cNvSpPr/>
            <p:nvPr/>
          </p:nvSpPr>
          <p:spPr>
            <a:xfrm>
              <a:off x="7380744" y="368852"/>
              <a:ext cx="1420407" cy="280376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5" name="Rectangle 34"/>
            <p:cNvSpPr/>
            <p:nvPr/>
          </p:nvSpPr>
          <p:spPr>
            <a:xfrm>
              <a:off x="1694239" y="368852"/>
              <a:ext cx="5686506" cy="280376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6" name="Rectangle 35"/>
            <p:cNvSpPr/>
            <p:nvPr/>
          </p:nvSpPr>
          <p:spPr>
            <a:xfrm>
              <a:off x="277476" y="368852"/>
              <a:ext cx="1416763" cy="280376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7" name="Shape 35"/>
            <p:cNvSpPr/>
            <p:nvPr/>
          </p:nvSpPr>
          <p:spPr>
            <a:xfrm>
              <a:off x="4248329" y="1202377"/>
              <a:ext cx="762000" cy="734352"/>
            </a:xfrm>
            <a:prstGeom prst="ellipse">
              <a:avLst/>
            </a:prstGeom>
            <a:noFill/>
            <a:ln w="44450" cap="flat">
              <a:solidFill>
                <a:schemeClr val="tx1"/>
              </a:solidFill>
              <a:prstDash val="solid"/>
              <a:miter lim="400000"/>
            </a:ln>
            <a:effectLst/>
          </p:spPr>
          <p:txBody>
            <a:bodyPr wrap="square" lIns="50800" tIns="50800" rIns="50800" bIns="5080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cxnSp>
          <p:nvCxnSpPr>
            <p:cNvPr id="38" name="Straight Connector 37"/>
            <p:cNvCxnSpPr/>
            <p:nvPr/>
          </p:nvCxnSpPr>
          <p:spPr>
            <a:xfrm>
              <a:off x="4508076" y="1569553"/>
              <a:ext cx="24250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277476" y="3172614"/>
              <a:ext cx="8523676" cy="159544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cxnSp>
          <p:nvCxnSpPr>
            <p:cNvPr id="40" name="Straight Connector 39"/>
            <p:cNvCxnSpPr/>
            <p:nvPr/>
          </p:nvCxnSpPr>
          <p:spPr>
            <a:xfrm>
              <a:off x="1708581" y="4007405"/>
              <a:ext cx="0" cy="7606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382664" y="4007405"/>
              <a:ext cx="0" cy="7606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Shape 41"/>
            <p:cNvSpPr/>
            <p:nvPr/>
          </p:nvSpPr>
          <p:spPr>
            <a:xfrm>
              <a:off x="8770594" y="241831"/>
              <a:ext cx="73387" cy="146304"/>
            </a:xfrm>
            <a:prstGeom prst="rect">
              <a:avLst/>
            </a:prstGeom>
            <a:solidFill>
              <a:schemeClr val="accent6">
                <a:lumMod val="75000"/>
              </a:schemeClr>
            </a:solidFill>
            <a:ln>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43" name="Shape 41"/>
            <p:cNvSpPr/>
            <p:nvPr/>
          </p:nvSpPr>
          <p:spPr>
            <a:xfrm>
              <a:off x="236098" y="241831"/>
              <a:ext cx="73387" cy="146304"/>
            </a:xfrm>
            <a:prstGeom prst="rect">
              <a:avLst/>
            </a:prstGeom>
            <a:solidFill>
              <a:schemeClr val="accent6">
                <a:lumMod val="75000"/>
              </a:schemeClr>
            </a:solidFill>
            <a:ln>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44" name="Rectangle 43"/>
            <p:cNvSpPr/>
            <p:nvPr/>
          </p:nvSpPr>
          <p:spPr>
            <a:xfrm rot="5400000">
              <a:off x="4609340" y="4721637"/>
              <a:ext cx="39979" cy="99837"/>
            </a:xfrm>
            <a:prstGeom prst="rect">
              <a:avLst/>
            </a:prstGeom>
            <a:solidFill>
              <a:srgbClr val="C00000"/>
            </a:solid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5" name="Shape 41"/>
            <p:cNvSpPr/>
            <p:nvPr/>
          </p:nvSpPr>
          <p:spPr>
            <a:xfrm rot="5400000">
              <a:off x="8839449" y="4697076"/>
              <a:ext cx="73387" cy="146304"/>
            </a:xfrm>
            <a:prstGeom prst="rect">
              <a:avLst/>
            </a:prstGeom>
            <a:solidFill>
              <a:schemeClr val="accent6">
                <a:lumMod val="75000"/>
              </a:schemeClr>
            </a:solidFill>
            <a:ln>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55" name="Isosceles Triangle 54"/>
            <p:cNvSpPr/>
            <p:nvPr userDrawn="1"/>
          </p:nvSpPr>
          <p:spPr>
            <a:xfrm rot="5400000" flipV="1">
              <a:off x="140948" y="3969912"/>
              <a:ext cx="135372" cy="130848"/>
            </a:xfrm>
            <a:prstGeom prst="triangle">
              <a:avLst/>
            </a:prstGeom>
            <a:solidFill>
              <a:schemeClr val="accent6">
                <a:lumMod val="7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sp>
        <p:nvSpPr>
          <p:cNvPr id="18" name="Footer Placeholder 8"/>
          <p:cNvSpPr txBox="1">
            <a:spLocks/>
          </p:cNvSpPr>
          <p:nvPr userDrawn="1"/>
        </p:nvSpPr>
        <p:spPr>
          <a:xfrm>
            <a:off x="10141241" y="6427309"/>
            <a:ext cx="1935145" cy="230832"/>
          </a:xfrm>
          <a:prstGeom prst="rect">
            <a:avLst/>
          </a:prstGeom>
        </p:spPr>
        <p:txBody>
          <a:bodyPr vert="horz" wrap="none" lIns="91440" tIns="45720" rIns="9144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solidFill>
                <a:effectLst/>
                <a:uLnTx/>
                <a:uFillTx/>
                <a:latin typeface="+mn-lt"/>
                <a:ea typeface="+mn-ea"/>
                <a:cs typeface="+mn-cs"/>
              </a:rPr>
              <a:t>FACEBOOK.COM/MENSLAXOFFICIALS</a:t>
            </a:r>
          </a:p>
        </p:txBody>
      </p:sp>
    </p:spTree>
    <p:extLst>
      <p:ext uri="{BB962C8B-B14F-4D97-AF65-F5344CB8AC3E}">
        <p14:creationId xmlns:p14="http://schemas.microsoft.com/office/powerpoint/2010/main" val="936903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rease Zoomed">
    <p:spTree>
      <p:nvGrpSpPr>
        <p:cNvPr id="1" name=""/>
        <p:cNvGrpSpPr/>
        <p:nvPr/>
      </p:nvGrpSpPr>
      <p:grpSpPr>
        <a:xfrm>
          <a:off x="0" y="0"/>
          <a:ext cx="0" cy="0"/>
          <a:chOff x="0" y="0"/>
          <a:chExt cx="0" cy="0"/>
        </a:xfrm>
      </p:grpSpPr>
      <p:sp>
        <p:nvSpPr>
          <p:cNvPr id="180" name="Title 1"/>
          <p:cNvSpPr>
            <a:spLocks noGrp="1"/>
          </p:cNvSpPr>
          <p:nvPr>
            <p:ph type="title"/>
          </p:nvPr>
        </p:nvSpPr>
        <p:spPr>
          <a:xfrm>
            <a:off x="2" y="43131"/>
            <a:ext cx="12192001" cy="388188"/>
          </a:xfrm>
        </p:spPr>
        <p:txBody>
          <a:bodyPr/>
          <a:lstStyle/>
          <a:p>
            <a:r>
              <a:rPr lang="en-US"/>
              <a:t>Click to edit Master title style</a:t>
            </a:r>
          </a:p>
        </p:txBody>
      </p:sp>
      <p:sp>
        <p:nvSpPr>
          <p:cNvPr id="12" name="Footer Placeholder 8"/>
          <p:cNvSpPr>
            <a:spLocks noGrp="1"/>
          </p:cNvSpPr>
          <p:nvPr userDrawn="1">
            <p:ph type="ftr" sz="quarter" idx="3"/>
          </p:nvPr>
        </p:nvSpPr>
        <p:spPr>
          <a:xfrm>
            <a:off x="4165600" y="6356352"/>
            <a:ext cx="3860800" cy="366183"/>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grpSp>
        <p:nvGrpSpPr>
          <p:cNvPr id="2" name="Group 1"/>
          <p:cNvGrpSpPr/>
          <p:nvPr userDrawn="1"/>
        </p:nvGrpSpPr>
        <p:grpSpPr>
          <a:xfrm>
            <a:off x="2" y="584202"/>
            <a:ext cx="12192001" cy="5334097"/>
            <a:chOff x="1" y="438150"/>
            <a:chExt cx="9144001" cy="4000573"/>
          </a:xfrm>
        </p:grpSpPr>
        <p:sp>
          <p:nvSpPr>
            <p:cNvPr id="49" name="Shape 14"/>
            <p:cNvSpPr/>
            <p:nvPr/>
          </p:nvSpPr>
          <p:spPr>
            <a:xfrm flipH="1" flipV="1">
              <a:off x="190811" y="438150"/>
              <a:ext cx="0" cy="3990029"/>
            </a:xfrm>
            <a:prstGeom prst="line">
              <a:avLst/>
            </a:prstGeom>
            <a:noFill/>
            <a:ln w="38100" cap="flat">
              <a:solidFill>
                <a:schemeClr val="tx1"/>
              </a:solidFill>
              <a:prstDash val="solid"/>
              <a:miter lim="400000"/>
            </a:ln>
            <a:effectLst/>
          </p:spPr>
          <p:txBody>
            <a:bodyPr wrap="square" lIns="50800" tIns="50800" rIns="50800" bIns="5080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sz="2400"/>
              </a:pPr>
              <a:endParaRPr kumimoji="0" sz="2400" b="0" i="0" u="none" strike="noStrike" kern="0" cap="none" spc="0" normalizeH="0" baseline="0" noProof="0">
                <a:ln>
                  <a:noFill/>
                </a:ln>
                <a:solidFill>
                  <a:sysClr val="windowText" lastClr="000000"/>
                </a:solidFill>
                <a:effectLst/>
                <a:uLnTx/>
                <a:uFillTx/>
              </a:endParaRPr>
            </a:p>
          </p:txBody>
        </p:sp>
        <p:sp>
          <p:nvSpPr>
            <p:cNvPr id="50" name="Shape 16"/>
            <p:cNvSpPr/>
            <p:nvPr/>
          </p:nvSpPr>
          <p:spPr>
            <a:xfrm>
              <a:off x="1" y="720239"/>
              <a:ext cx="9144000" cy="0"/>
            </a:xfrm>
            <a:prstGeom prst="line">
              <a:avLst/>
            </a:prstGeom>
            <a:noFill/>
            <a:ln w="38100" cap="flat">
              <a:solidFill>
                <a:schemeClr val="tx1"/>
              </a:solidFill>
              <a:prstDash val="solid"/>
              <a:miter lim="400000"/>
            </a:ln>
            <a:effectLst/>
          </p:spPr>
          <p:txBody>
            <a:bodyPr wrap="square" lIns="50800" tIns="50800" rIns="50800" bIns="5080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sz="2400"/>
              </a:pPr>
              <a:endParaRPr kumimoji="0" sz="2400" b="0" i="0" u="none" strike="noStrike" kern="0" cap="none" spc="0" normalizeH="0" baseline="0" noProof="0">
                <a:ln>
                  <a:noFill/>
                </a:ln>
                <a:solidFill>
                  <a:sysClr val="windowText" lastClr="000000"/>
                </a:solidFill>
                <a:effectLst/>
                <a:uLnTx/>
                <a:uFillTx/>
              </a:endParaRPr>
            </a:p>
          </p:txBody>
        </p:sp>
        <p:sp>
          <p:nvSpPr>
            <p:cNvPr id="51" name="Shape 17"/>
            <p:cNvSpPr/>
            <p:nvPr/>
          </p:nvSpPr>
          <p:spPr>
            <a:xfrm flipV="1">
              <a:off x="2" y="4417637"/>
              <a:ext cx="9144000" cy="21086"/>
            </a:xfrm>
            <a:prstGeom prst="line">
              <a:avLst/>
            </a:prstGeom>
            <a:noFill/>
            <a:ln w="38100" cap="flat">
              <a:solidFill>
                <a:schemeClr val="tx1"/>
              </a:solidFill>
              <a:prstDash val="solid"/>
              <a:miter lim="400000"/>
            </a:ln>
            <a:effectLst/>
          </p:spPr>
          <p:txBody>
            <a:bodyPr wrap="square" lIns="50800" tIns="50800" rIns="50800" bIns="5080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sz="2400"/>
              </a:pPr>
              <a:endParaRPr kumimoji="0" sz="2400" b="0" i="0" u="none" strike="noStrike" kern="0" cap="none" spc="0" normalizeH="0" baseline="0" noProof="0">
                <a:ln>
                  <a:noFill/>
                </a:ln>
                <a:solidFill>
                  <a:sysClr val="windowText" lastClr="000000"/>
                </a:solidFill>
                <a:effectLst/>
                <a:uLnTx/>
                <a:uFillTx/>
              </a:endParaRPr>
            </a:p>
          </p:txBody>
        </p:sp>
        <p:sp>
          <p:nvSpPr>
            <p:cNvPr id="62" name="Shape 35"/>
            <p:cNvSpPr/>
            <p:nvPr/>
          </p:nvSpPr>
          <p:spPr>
            <a:xfrm>
              <a:off x="3926960" y="2431696"/>
              <a:ext cx="1252291" cy="1206854"/>
            </a:xfrm>
            <a:prstGeom prst="ellipse">
              <a:avLst/>
            </a:prstGeom>
            <a:noFill/>
            <a:ln w="57150" cap="flat">
              <a:solidFill>
                <a:schemeClr val="tx1"/>
              </a:solidFill>
              <a:prstDash val="solid"/>
              <a:miter lim="400000"/>
            </a:ln>
            <a:effectLst/>
          </p:spPr>
          <p:txBody>
            <a:bodyPr wrap="square" lIns="50800" tIns="50800" rIns="50800" bIns="5080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65" name="Shape 14"/>
            <p:cNvSpPr/>
            <p:nvPr userDrawn="1"/>
          </p:nvSpPr>
          <p:spPr>
            <a:xfrm flipH="1" flipV="1">
              <a:off x="8915400" y="438150"/>
              <a:ext cx="0" cy="3990030"/>
            </a:xfrm>
            <a:prstGeom prst="line">
              <a:avLst/>
            </a:prstGeom>
            <a:noFill/>
            <a:ln w="38100" cap="flat">
              <a:solidFill>
                <a:schemeClr val="tx1"/>
              </a:solidFill>
              <a:prstDash val="solid"/>
              <a:miter lim="400000"/>
            </a:ln>
            <a:effectLst/>
          </p:spPr>
          <p:txBody>
            <a:bodyPr wrap="square" lIns="50800" tIns="50800" rIns="50800" bIns="5080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sz="2400"/>
              </a:pPr>
              <a:endParaRPr kumimoji="0" sz="2400" b="0" i="0" u="none" strike="noStrike" kern="0" cap="none" spc="0" normalizeH="0" baseline="0" noProof="0">
                <a:ln>
                  <a:noFill/>
                </a:ln>
                <a:solidFill>
                  <a:sysClr val="windowText" lastClr="000000"/>
                </a:solidFill>
                <a:effectLst/>
                <a:uLnTx/>
                <a:uFillTx/>
              </a:endParaRPr>
            </a:p>
          </p:txBody>
        </p:sp>
        <p:cxnSp>
          <p:nvCxnSpPr>
            <p:cNvPr id="17" name="Straight Connector 16"/>
            <p:cNvCxnSpPr/>
            <p:nvPr userDrawn="1"/>
          </p:nvCxnSpPr>
          <p:spPr>
            <a:xfrm>
              <a:off x="4372729" y="3035123"/>
              <a:ext cx="39854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 name="Footer Placeholder 8"/>
          <p:cNvSpPr txBox="1">
            <a:spLocks/>
          </p:cNvSpPr>
          <p:nvPr userDrawn="1"/>
        </p:nvSpPr>
        <p:spPr>
          <a:xfrm>
            <a:off x="10141241" y="6427309"/>
            <a:ext cx="1935145" cy="230832"/>
          </a:xfrm>
          <a:prstGeom prst="rect">
            <a:avLst/>
          </a:prstGeom>
        </p:spPr>
        <p:txBody>
          <a:bodyPr vert="horz" wrap="none" lIns="91440" tIns="45720" rIns="9144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solidFill>
                <a:effectLst/>
                <a:uLnTx/>
                <a:uFillTx/>
                <a:latin typeface="+mn-lt"/>
                <a:ea typeface="+mn-ea"/>
                <a:cs typeface="+mn-cs"/>
              </a:rPr>
              <a:t>FACEBOOK.COM/MENSLAXOFFICIALS</a:t>
            </a:r>
          </a:p>
        </p:txBody>
      </p:sp>
    </p:spTree>
    <p:extLst>
      <p:ext uri="{BB962C8B-B14F-4D97-AF65-F5344CB8AC3E}">
        <p14:creationId xmlns:p14="http://schemas.microsoft.com/office/powerpoint/2010/main" val="2551043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microsoft.com/office/2007/relationships/hdphoto" Target="../media/hdphoto1.wdp"/><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00073B">
                <a:lumMod val="92000"/>
                <a:lumOff val="8000"/>
              </a:srgbClr>
            </a:gs>
            <a:gs pos="100000">
              <a:schemeClr val="bg1">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76202"/>
            <a:ext cx="10972800" cy="61436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889000"/>
            <a:ext cx="10972800" cy="52371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p:cNvPicPr>
            <a:picLocks noChangeAspect="1"/>
          </p:cNvPicPr>
          <p:nvPr/>
        </p:nvPicPr>
        <p:blipFill>
          <a:blip r:embed="rId18" cstate="print">
            <a:lum bright="70000" contrast="-70000"/>
            <a:extLst>
              <a:ext uri="{BEBA8EAE-BF5A-486C-A8C5-ECC9F3942E4B}">
                <a14:imgProps xmlns:a14="http://schemas.microsoft.com/office/drawing/2010/main">
                  <a14:imgLayer r:embed="rId19">
                    <a14:imgEffect>
                      <a14:saturation sat="0"/>
                    </a14:imgEffect>
                  </a14:imgLayer>
                </a14:imgProps>
              </a:ext>
              <a:ext uri="{28A0092B-C50C-407E-A947-70E740481C1C}">
                <a14:useLocalDpi xmlns:a14="http://schemas.microsoft.com/office/drawing/2010/main" val="0"/>
              </a:ext>
            </a:extLst>
          </a:blip>
          <a:stretch>
            <a:fillRect/>
          </a:stretch>
        </p:blipFill>
        <p:spPr>
          <a:xfrm>
            <a:off x="65148" y="6172201"/>
            <a:ext cx="1217083" cy="608541"/>
          </a:xfrm>
          <a:prstGeom prst="rect">
            <a:avLst/>
          </a:prstGeom>
        </p:spPr>
      </p:pic>
      <p:sp>
        <p:nvSpPr>
          <p:cNvPr id="9" name="Footer Placeholder 8"/>
          <p:cNvSpPr>
            <a:spLocks noGrp="1"/>
          </p:cNvSpPr>
          <p:nvPr>
            <p:ph type="ftr" sz="quarter" idx="3"/>
          </p:nvPr>
        </p:nvSpPr>
        <p:spPr>
          <a:xfrm>
            <a:off x="4165600" y="6356352"/>
            <a:ext cx="3860800" cy="366183"/>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sp>
        <p:nvSpPr>
          <p:cNvPr id="6" name="Footer Placeholder 8"/>
          <p:cNvSpPr txBox="1">
            <a:spLocks/>
          </p:cNvSpPr>
          <p:nvPr userDrawn="1"/>
        </p:nvSpPr>
        <p:spPr>
          <a:xfrm>
            <a:off x="10141241" y="6427309"/>
            <a:ext cx="1935145" cy="230832"/>
          </a:xfrm>
          <a:prstGeom prst="rect">
            <a:avLst/>
          </a:prstGeom>
        </p:spPr>
        <p:txBody>
          <a:bodyPr vert="horz" wrap="none" lIns="91440" tIns="45720" rIns="9144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solidFill>
                <a:effectLst/>
                <a:uLnTx/>
                <a:uFillTx/>
                <a:latin typeface="+mn-lt"/>
                <a:ea typeface="+mn-ea"/>
                <a:cs typeface="+mn-cs"/>
              </a:rPr>
              <a:t>FACEBOOK.COM/MENSLAXOFFICIALS</a:t>
            </a:r>
          </a:p>
        </p:txBody>
      </p:sp>
    </p:spTree>
    <p:extLst>
      <p:ext uri="{BB962C8B-B14F-4D97-AF65-F5344CB8AC3E}">
        <p14:creationId xmlns:p14="http://schemas.microsoft.com/office/powerpoint/2010/main" val="2679003785"/>
      </p:ext>
    </p:extLst>
  </p:cSld>
  <p:clrMap bg1="dk1" tx1="lt1" bg2="dk2"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 id="2147483692" r:id="rId16"/>
  </p:sldLayoutIdLst>
  <p:hf sldNum="0" hdr="0" dt="0"/>
  <p:txStyles>
    <p:titleStyle>
      <a:lvl1pPr algn="ctr" defTabSz="914400" rtl="0" eaLnBrk="1" latinLnBrk="0" hangingPunct="1">
        <a:spcBef>
          <a:spcPct val="0"/>
        </a:spcBef>
        <a:buNone/>
        <a:defRPr sz="2000" b="1" kern="1200">
          <a:solidFill>
            <a:srgbClr val="FEBC11"/>
          </a:solidFill>
          <a:latin typeface="Helvetica" panose="020B0604020202020204" pitchFamily="34" charset="0"/>
          <a:ea typeface="+mj-ea"/>
          <a:cs typeface="Helvetica" panose="020B0604020202020204" pitchFamily="34" charset="0"/>
        </a:defRPr>
      </a:lvl1pPr>
    </p:titleStyle>
    <p:bodyStyle>
      <a:lvl1pPr marL="342900" indent="-342900" algn="l" defTabSz="914400" rtl="0" eaLnBrk="1" latinLnBrk="0" hangingPunct="1">
        <a:spcBef>
          <a:spcPct val="20000"/>
        </a:spcBef>
        <a:buFont typeface="Wingdings" panose="05000000000000000000" pitchFamily="2" charset="2"/>
        <a:buChar char="§"/>
        <a:defRPr sz="3200" kern="1200">
          <a:solidFill>
            <a:schemeClr val="tx1"/>
          </a:solidFill>
          <a:latin typeface="Helvetica" panose="020B0604020202020204" pitchFamily="34" charset="0"/>
          <a:ea typeface="+mn-ea"/>
          <a:cs typeface="Helvetica"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Helvetica" panose="020B0604020202020204" pitchFamily="34" charset="0"/>
          <a:ea typeface="+mn-ea"/>
          <a:cs typeface="Helvetica"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Helvetica" panose="020B0604020202020204" pitchFamily="34" charset="0"/>
          <a:ea typeface="+mn-ea"/>
          <a:cs typeface="Helvetica"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Helvetica" panose="020B0604020202020204" pitchFamily="34" charset="0"/>
          <a:ea typeface="+mn-ea"/>
          <a:cs typeface="Helvetica"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Helvetica" panose="020B0604020202020204" pitchFamily="34" charset="0"/>
          <a:ea typeface="+mn-ea"/>
          <a:cs typeface="Helvetica"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2.xml"/><Relationship Id="rId5" Type="http://schemas.openxmlformats.org/officeDocument/2006/relationships/image" Target="../media/image8.jp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0.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0" y="3327400"/>
            <a:ext cx="12192000" cy="2438400"/>
          </a:xfrm>
        </p:spPr>
        <p:txBody>
          <a:bodyPr>
            <a:noAutofit/>
          </a:bodyPr>
          <a:lstStyle/>
          <a:p>
            <a:r>
              <a:rPr lang="en-US" sz="8800" dirty="0">
                <a:effectLst>
                  <a:outerShdw blurRad="38100" dist="38100" dir="2700000" algn="tl">
                    <a:srgbClr val="000000">
                      <a:alpha val="43137"/>
                    </a:srgbClr>
                  </a:outerShdw>
                </a:effectLst>
              </a:rPr>
              <a:t>Two-Person </a:t>
            </a:r>
            <a:br>
              <a:rPr lang="en-US" sz="8800" dirty="0">
                <a:effectLst>
                  <a:outerShdw blurRad="38100" dist="38100" dir="2700000" algn="tl">
                    <a:srgbClr val="000000">
                      <a:alpha val="43137"/>
                    </a:srgbClr>
                  </a:outerShdw>
                </a:effectLst>
              </a:rPr>
            </a:br>
            <a:r>
              <a:rPr lang="en-US" sz="8800" dirty="0">
                <a:effectLst>
                  <a:outerShdw blurRad="38100" dist="38100" dir="2700000" algn="tl">
                    <a:srgbClr val="000000">
                      <a:alpha val="43137"/>
                    </a:srgbClr>
                  </a:outerShdw>
                </a:effectLst>
              </a:rPr>
              <a:t>Mechanics</a:t>
            </a:r>
          </a:p>
        </p:txBody>
      </p:sp>
      <p:sp>
        <p:nvSpPr>
          <p:cNvPr id="4" name="Footer Placeholder 3"/>
          <p:cNvSpPr>
            <a:spLocks noGrp="1"/>
          </p:cNvSpPr>
          <p:nvPr>
            <p:ph type="ftr" sz="quarter" idx="3"/>
          </p:nvPr>
        </p:nvSpPr>
        <p:spPr>
          <a:xfrm>
            <a:off x="4165600" y="6356351"/>
            <a:ext cx="3860800" cy="366183"/>
          </a:xfrm>
          <a:prstGeom prst="rect">
            <a:avLst/>
          </a:prstGeom>
        </p:spPr>
        <p:txBody>
          <a:bodyPr/>
          <a:lstStyle/>
          <a:p>
            <a:r>
              <a:rPr lang="en-US" smtClean="0"/>
              <a:t>USLACROSSE.ARBITERSPORTS.COM | USLACROSSE.ORG</a:t>
            </a:r>
            <a:endParaRPr lang="en-US" dirty="0"/>
          </a:p>
        </p:txBody>
      </p:sp>
    </p:spTree>
    <p:extLst>
      <p:ext uri="{BB962C8B-B14F-4D97-AF65-F5344CB8AC3E}">
        <p14:creationId xmlns:p14="http://schemas.microsoft.com/office/powerpoint/2010/main" val="8685511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ight Arrow 12"/>
          <p:cNvSpPr/>
          <p:nvPr/>
        </p:nvSpPr>
        <p:spPr>
          <a:xfrm rot="265876">
            <a:off x="2029709" y="1478861"/>
            <a:ext cx="5699056" cy="446860"/>
          </a:xfrm>
          <a:prstGeom prst="rightArrow">
            <a:avLst/>
          </a:prstGeom>
          <a:solidFill>
            <a:srgbClr val="FFFF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4" name="Right Arrow 13"/>
          <p:cNvSpPr/>
          <p:nvPr/>
        </p:nvSpPr>
        <p:spPr>
          <a:xfrm rot="21070784">
            <a:off x="5943418" y="3920577"/>
            <a:ext cx="4658757" cy="446860"/>
          </a:xfrm>
          <a:prstGeom prst="rightArrow">
            <a:avLst/>
          </a:prstGeom>
          <a:solidFill>
            <a:srgbClr val="FFFF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5" name="Right Arrow 14"/>
          <p:cNvSpPr/>
          <p:nvPr/>
        </p:nvSpPr>
        <p:spPr>
          <a:xfrm rot="357102">
            <a:off x="3860800" y="2584206"/>
            <a:ext cx="5994400" cy="431252"/>
          </a:xfrm>
          <a:prstGeom prst="rightArrow">
            <a:avLst/>
          </a:prstGeom>
          <a:solidFill>
            <a:srgbClr val="C000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Slow Break</a:t>
            </a:r>
            <a:endParaRPr lang="en-US" dirty="0"/>
          </a:p>
        </p:txBody>
      </p:sp>
      <p:sp>
        <p:nvSpPr>
          <p:cNvPr id="3" name="Footer Placeholder 2"/>
          <p:cNvSpPr>
            <a:spLocks noGrp="1"/>
          </p:cNvSpPr>
          <p:nvPr>
            <p:ph type="ftr" sz="quarter" idx="3"/>
          </p:nvPr>
        </p:nvSpPr>
        <p:spPr/>
        <p:txBody>
          <a:bodyPr/>
          <a:lstStyle/>
          <a:p>
            <a:r>
              <a:rPr lang="en-US" smtClean="0"/>
              <a:t>USLACROSSE.ARBITERSPORTS.COM | USLACROSSE.ORG</a:t>
            </a:r>
            <a:endParaRPr lang="en-US" dirty="0" smtClean="0"/>
          </a:p>
        </p:txBody>
      </p:sp>
      <p:sp>
        <p:nvSpPr>
          <p:cNvPr id="5" name="Right Arrow 4"/>
          <p:cNvSpPr/>
          <p:nvPr/>
        </p:nvSpPr>
        <p:spPr>
          <a:xfrm>
            <a:off x="912605" y="2316789"/>
            <a:ext cx="3049795" cy="431252"/>
          </a:xfrm>
          <a:prstGeom prst="rightArrow">
            <a:avLst/>
          </a:prstGeom>
          <a:solidFill>
            <a:srgbClr val="C000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6" name="Right Arrow 5"/>
          <p:cNvSpPr/>
          <p:nvPr/>
        </p:nvSpPr>
        <p:spPr>
          <a:xfrm>
            <a:off x="666649" y="1259367"/>
            <a:ext cx="1512684" cy="446860"/>
          </a:xfrm>
          <a:prstGeom prst="rightArrow">
            <a:avLst/>
          </a:prstGeom>
          <a:solidFill>
            <a:srgbClr val="FFFF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7" name="Right Arrow 6"/>
          <p:cNvSpPr/>
          <p:nvPr/>
        </p:nvSpPr>
        <p:spPr>
          <a:xfrm>
            <a:off x="4553858" y="4185065"/>
            <a:ext cx="1383916" cy="446860"/>
          </a:xfrm>
          <a:prstGeom prst="rightArrow">
            <a:avLst/>
          </a:prstGeom>
          <a:solidFill>
            <a:srgbClr val="FFFF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9" name="Shape 167"/>
          <p:cNvSpPr/>
          <p:nvPr/>
        </p:nvSpPr>
        <p:spPr>
          <a:xfrm>
            <a:off x="406401" y="1307222"/>
            <a:ext cx="464791" cy="38997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T</a:t>
            </a:r>
            <a:endParaRPr sz="2700" dirty="0">
              <a:solidFill>
                <a:schemeClr val="bg1"/>
              </a:solidFill>
            </a:endParaRPr>
          </a:p>
        </p:txBody>
      </p:sp>
      <p:sp>
        <p:nvSpPr>
          <p:cNvPr id="10" name="Shape 167"/>
          <p:cNvSpPr/>
          <p:nvPr/>
        </p:nvSpPr>
        <p:spPr>
          <a:xfrm>
            <a:off x="4208810" y="4213509"/>
            <a:ext cx="464791" cy="38997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L</a:t>
            </a:r>
            <a:endParaRPr sz="2700" dirty="0">
              <a:solidFill>
                <a:schemeClr val="bg1"/>
              </a:solidFill>
            </a:endParaRPr>
          </a:p>
        </p:txBody>
      </p:sp>
      <p:grpSp>
        <p:nvGrpSpPr>
          <p:cNvPr id="12" name="Group 11"/>
          <p:cNvGrpSpPr/>
          <p:nvPr/>
        </p:nvGrpSpPr>
        <p:grpSpPr>
          <a:xfrm>
            <a:off x="697327" y="2221445"/>
            <a:ext cx="469231" cy="525052"/>
            <a:chOff x="8001000" y="700375"/>
            <a:chExt cx="351923" cy="393789"/>
          </a:xfrm>
        </p:grpSpPr>
        <p:sp>
          <p:nvSpPr>
            <p:cNvPr id="8" name="Shape 166"/>
            <p:cNvSpPr/>
            <p:nvPr/>
          </p:nvSpPr>
          <p:spPr>
            <a:xfrm>
              <a:off x="8131960" y="700375"/>
              <a:ext cx="220963" cy="212912"/>
            </a:xfrm>
            <a:prstGeom prst="ellipse">
              <a:avLst/>
            </a:prstGeom>
            <a:solidFill>
              <a:srgbClr val="DCDEE0"/>
            </a:solidFill>
            <a:ln>
              <a:solidFill>
                <a:srgbClr val="000000"/>
              </a:solidFill>
              <a:miter lim="400000"/>
            </a:ln>
            <a:effectLst>
              <a:outerShdw blurRad="63500" dist="25400" dir="5400000" rotWithShape="0">
                <a:srgbClr val="000000">
                  <a:alpha val="20000"/>
                </a:srgbClr>
              </a:outerShdw>
            </a:effectLst>
          </p:spPr>
          <p:txBody>
            <a:bodyPr lIns="50800" tIns="50800" rIns="50800" bIns="50800" anchor="ctr"/>
            <a:lstStyle/>
            <a:p>
              <a:pPr>
                <a:defRPr sz="2100" b="1">
                  <a:latin typeface="Helvetica"/>
                  <a:ea typeface="Helvetica"/>
                  <a:cs typeface="Helvetica"/>
                  <a:sym typeface="Helvetica"/>
                </a:defRPr>
              </a:pPr>
              <a:endParaRPr/>
            </a:p>
          </p:txBody>
        </p:sp>
        <p:sp>
          <p:nvSpPr>
            <p:cNvPr id="11" name="Shape 161"/>
            <p:cNvSpPr/>
            <p:nvPr/>
          </p:nvSpPr>
          <p:spPr>
            <a:xfrm>
              <a:off x="8001000" y="806831"/>
              <a:ext cx="261921" cy="287333"/>
            </a:xfrm>
            <a:prstGeom prst="rect">
              <a:avLst/>
            </a:prstGeom>
            <a:solidFill>
              <a:srgbClr val="C00000"/>
            </a:solidFill>
            <a:ln>
              <a:solidFill>
                <a:srgbClr val="000000"/>
              </a:solidFill>
              <a:miter lim="400000"/>
            </a:ln>
            <a:effectLst>
              <a:outerShdw blurRad="63500" dist="25400" dir="5400000" rotWithShape="0">
                <a:srgbClr val="000000">
                  <a:alpha val="50000"/>
                </a:srgbClr>
              </a:outerShdw>
            </a:effectLst>
            <a:extLst>
              <a:ext uri="{C572A759-6A51-4108-AA02-DFA0A04FC94B}">
                <ma14:wrappingTextBoxFlag xmlns="" xmlns:ma14="http://schemas.microsoft.com/office/mac/drawingml/2011/main" val="1"/>
              </a:ext>
            </a:extLst>
          </p:spPr>
          <p:txBody>
            <a:bodyPr lIns="50800" tIns="50800" rIns="50800" bIns="50800" anchor="ctr"/>
            <a:lstStyle>
              <a:lvl1pPr>
                <a:defRPr sz="2100" b="1">
                  <a:solidFill>
                    <a:srgbClr val="FFFFFF"/>
                  </a:solidFill>
                  <a:latin typeface="Helvetica"/>
                  <a:ea typeface="Helvetica"/>
                  <a:cs typeface="Helvetica"/>
                  <a:sym typeface="Helvetica"/>
                </a:defRPr>
              </a:lvl1pPr>
            </a:lstStyle>
            <a:p>
              <a:pPr algn="ctr"/>
              <a:r>
                <a:rPr sz="2400" dirty="0"/>
                <a:t>M</a:t>
              </a:r>
            </a:p>
          </p:txBody>
        </p:sp>
      </p:grpSp>
    </p:spTree>
    <p:extLst>
      <p:ext uri="{BB962C8B-B14F-4D97-AF65-F5344CB8AC3E}">
        <p14:creationId xmlns:p14="http://schemas.microsoft.com/office/powerpoint/2010/main" val="23598661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5"/>
                                        </p:tgtEl>
                                      </p:cBhvr>
                                    </p:animEffect>
                                    <p:set>
                                      <p:cBhvr>
                                        <p:cTn id="22" dur="1" fill="hold">
                                          <p:stCondLst>
                                            <p:cond delay="499"/>
                                          </p:stCondLst>
                                        </p:cTn>
                                        <p:tgtEl>
                                          <p:spTgt spid="5"/>
                                        </p:tgtEl>
                                        <p:attrNameLst>
                                          <p:attrName>style.visibility</p:attrName>
                                        </p:attrNameLst>
                                      </p:cBhvr>
                                      <p:to>
                                        <p:strVal val="hidden"/>
                                      </p:to>
                                    </p:set>
                                  </p:childTnLst>
                                </p:cTn>
                              </p:par>
                              <p:par>
                                <p:cTn id="23" presetID="10" presetClass="exit" presetSubtype="0" fill="hold" grpId="1" nodeType="withEffect">
                                  <p:stCondLst>
                                    <p:cond delay="0"/>
                                  </p:stCondLst>
                                  <p:childTnLst>
                                    <p:animEffect transition="out" filter="fade">
                                      <p:cBhvr>
                                        <p:cTn id="24" dur="500"/>
                                        <p:tgtEl>
                                          <p:spTgt spid="6"/>
                                        </p:tgtEl>
                                      </p:cBhvr>
                                    </p:animEffect>
                                    <p:set>
                                      <p:cBhvr>
                                        <p:cTn id="25" dur="1" fill="hold">
                                          <p:stCondLst>
                                            <p:cond delay="499"/>
                                          </p:stCondLst>
                                        </p:cTn>
                                        <p:tgtEl>
                                          <p:spTgt spid="6"/>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7"/>
                                        </p:tgtEl>
                                      </p:cBhvr>
                                    </p:animEffect>
                                    <p:set>
                                      <p:cBhvr>
                                        <p:cTn id="28" dur="1" fill="hold">
                                          <p:stCondLst>
                                            <p:cond delay="499"/>
                                          </p:stCondLst>
                                        </p:cTn>
                                        <p:tgtEl>
                                          <p:spTgt spid="7"/>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42" presetClass="path" presetSubtype="0" accel="50000" decel="50000" fill="hold" nodeType="clickEffect">
                                  <p:stCondLst>
                                    <p:cond delay="0"/>
                                  </p:stCondLst>
                                  <p:childTnLst>
                                    <p:animMotion origin="layout" path="M 1.11111E-6 5.12662E-7 L 0.24028 0.00432 " pathEditMode="relative" rAng="0" ptsTypes="AA">
                                      <p:cBhvr>
                                        <p:cTn id="32" dur="2000" fill="hold"/>
                                        <p:tgtEl>
                                          <p:spTgt spid="12"/>
                                        </p:tgtEl>
                                        <p:attrNameLst>
                                          <p:attrName>ppt_x</p:attrName>
                                          <p:attrName>ppt_y</p:attrName>
                                        </p:attrNameLst>
                                      </p:cBhvr>
                                      <p:rCtr x="12014" y="216"/>
                                    </p:animMotion>
                                  </p:childTnLst>
                                </p:cTn>
                              </p:par>
                              <p:par>
                                <p:cTn id="33" presetID="42" presetClass="path" presetSubtype="0" accel="50000" decel="50000" fill="hold" grpId="0" nodeType="withEffect">
                                  <p:stCondLst>
                                    <p:cond delay="0"/>
                                  </p:stCondLst>
                                  <p:childTnLst>
                                    <p:animMotion origin="layout" path="M -5.55556E-7 -1.15503E-6 L 0.11424 -0.00062 " pathEditMode="relative" rAng="0" ptsTypes="AA">
                                      <p:cBhvr>
                                        <p:cTn id="34" dur="2000" fill="hold"/>
                                        <p:tgtEl>
                                          <p:spTgt spid="9"/>
                                        </p:tgtEl>
                                        <p:attrNameLst>
                                          <p:attrName>ppt_x</p:attrName>
                                          <p:attrName>ppt_y</p:attrName>
                                        </p:attrNameLst>
                                      </p:cBhvr>
                                      <p:rCtr x="5712" y="-31"/>
                                    </p:animMotion>
                                  </p:childTnLst>
                                </p:cTn>
                              </p:par>
                              <p:par>
                                <p:cTn id="35" presetID="42" presetClass="path" presetSubtype="0" accel="50000" decel="50000" fill="hold" grpId="0" nodeType="withEffect">
                                  <p:stCondLst>
                                    <p:cond delay="0"/>
                                  </p:stCondLst>
                                  <p:childTnLst>
                                    <p:animMotion origin="layout" path="M 3.88889E-6 1.6677E-6 L 0.12743 0.00525 " pathEditMode="relative" rAng="0" ptsTypes="AA">
                                      <p:cBhvr>
                                        <p:cTn id="36" dur="2000" fill="hold"/>
                                        <p:tgtEl>
                                          <p:spTgt spid="10"/>
                                        </p:tgtEl>
                                        <p:attrNameLst>
                                          <p:attrName>ppt_x</p:attrName>
                                          <p:attrName>ppt_y</p:attrName>
                                        </p:attrNameLst>
                                      </p:cBhvr>
                                      <p:rCtr x="6372" y="247"/>
                                    </p:animMotion>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wipe(left)">
                                      <p:cBhvr>
                                        <p:cTn id="41" dur="500"/>
                                        <p:tgtEl>
                                          <p:spTgt spid="15"/>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wipe(left)">
                                      <p:cBhvr>
                                        <p:cTn id="46" dur="500"/>
                                        <p:tgtEl>
                                          <p:spTgt spid="14"/>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wipe(left)">
                                      <p:cBhvr>
                                        <p:cTn id="51" dur="500"/>
                                        <p:tgtEl>
                                          <p:spTgt spid="13"/>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xit" presetSubtype="0" fill="hold" grpId="1" nodeType="clickEffect">
                                  <p:stCondLst>
                                    <p:cond delay="0"/>
                                  </p:stCondLst>
                                  <p:childTnLst>
                                    <p:animEffect transition="out" filter="fade">
                                      <p:cBhvr>
                                        <p:cTn id="55" dur="500"/>
                                        <p:tgtEl>
                                          <p:spTgt spid="15"/>
                                        </p:tgtEl>
                                      </p:cBhvr>
                                    </p:animEffect>
                                    <p:set>
                                      <p:cBhvr>
                                        <p:cTn id="56" dur="1" fill="hold">
                                          <p:stCondLst>
                                            <p:cond delay="499"/>
                                          </p:stCondLst>
                                        </p:cTn>
                                        <p:tgtEl>
                                          <p:spTgt spid="15"/>
                                        </p:tgtEl>
                                        <p:attrNameLst>
                                          <p:attrName>style.visibility</p:attrName>
                                        </p:attrNameLst>
                                      </p:cBhvr>
                                      <p:to>
                                        <p:strVal val="hidden"/>
                                      </p:to>
                                    </p:set>
                                  </p:childTnLst>
                                </p:cTn>
                              </p:par>
                              <p:par>
                                <p:cTn id="57" presetID="10" presetClass="exit" presetSubtype="0" fill="hold" grpId="1" nodeType="withEffect">
                                  <p:stCondLst>
                                    <p:cond delay="0"/>
                                  </p:stCondLst>
                                  <p:childTnLst>
                                    <p:animEffect transition="out" filter="fade">
                                      <p:cBhvr>
                                        <p:cTn id="58" dur="500"/>
                                        <p:tgtEl>
                                          <p:spTgt spid="13"/>
                                        </p:tgtEl>
                                      </p:cBhvr>
                                    </p:animEffect>
                                    <p:set>
                                      <p:cBhvr>
                                        <p:cTn id="59" dur="1" fill="hold">
                                          <p:stCondLst>
                                            <p:cond delay="499"/>
                                          </p:stCondLst>
                                        </p:cTn>
                                        <p:tgtEl>
                                          <p:spTgt spid="13"/>
                                        </p:tgtEl>
                                        <p:attrNameLst>
                                          <p:attrName>style.visibility</p:attrName>
                                        </p:attrNameLst>
                                      </p:cBhvr>
                                      <p:to>
                                        <p:strVal val="hidden"/>
                                      </p:to>
                                    </p:set>
                                  </p:childTnLst>
                                </p:cTn>
                              </p:par>
                              <p:par>
                                <p:cTn id="60" presetID="10" presetClass="exit" presetSubtype="0" fill="hold" grpId="1" nodeType="withEffect">
                                  <p:stCondLst>
                                    <p:cond delay="0"/>
                                  </p:stCondLst>
                                  <p:childTnLst>
                                    <p:animEffect transition="out" filter="fade">
                                      <p:cBhvr>
                                        <p:cTn id="61" dur="500"/>
                                        <p:tgtEl>
                                          <p:spTgt spid="14"/>
                                        </p:tgtEl>
                                      </p:cBhvr>
                                    </p:animEffect>
                                    <p:set>
                                      <p:cBhvr>
                                        <p:cTn id="62" dur="1" fill="hold">
                                          <p:stCondLst>
                                            <p:cond delay="499"/>
                                          </p:stCondLst>
                                        </p:cTn>
                                        <p:tgtEl>
                                          <p:spTgt spid="14"/>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42" presetClass="path" presetSubtype="0" accel="50000" decel="50000" fill="hold" nodeType="clickEffect">
                                  <p:stCondLst>
                                    <p:cond delay="0"/>
                                  </p:stCondLst>
                                  <p:childTnLst>
                                    <p:animMotion origin="layout" path="M 0.24028 0.00432 L 0.72361 0.09327 " pathEditMode="relative" rAng="0" ptsTypes="AA">
                                      <p:cBhvr>
                                        <p:cTn id="66" dur="2000" fill="hold"/>
                                        <p:tgtEl>
                                          <p:spTgt spid="12"/>
                                        </p:tgtEl>
                                        <p:attrNameLst>
                                          <p:attrName>ppt_x</p:attrName>
                                          <p:attrName>ppt_y</p:attrName>
                                        </p:attrNameLst>
                                      </p:cBhvr>
                                      <p:rCtr x="24167" y="4447"/>
                                    </p:animMotion>
                                  </p:childTnLst>
                                </p:cTn>
                              </p:par>
                              <p:par>
                                <p:cTn id="67" presetID="42" presetClass="path" presetSubtype="0" accel="50000" decel="50000" fill="hold" grpId="1" nodeType="withEffect">
                                  <p:stCondLst>
                                    <p:cond delay="0"/>
                                  </p:stCondLst>
                                  <p:childTnLst>
                                    <p:animMotion origin="layout" path="M 0.12743 0.00525 L 0.50243 -0.0837 " pathEditMode="relative" rAng="0" ptsTypes="AA">
                                      <p:cBhvr>
                                        <p:cTn id="68" dur="2000" fill="hold"/>
                                        <p:tgtEl>
                                          <p:spTgt spid="10"/>
                                        </p:tgtEl>
                                        <p:attrNameLst>
                                          <p:attrName>ppt_x</p:attrName>
                                          <p:attrName>ppt_y</p:attrName>
                                        </p:attrNameLst>
                                      </p:cBhvr>
                                      <p:rCtr x="18750" y="-4447"/>
                                    </p:animMotion>
                                  </p:childTnLst>
                                </p:cTn>
                              </p:par>
                              <p:par>
                                <p:cTn id="69" presetID="42" presetClass="path" presetSubtype="0" accel="50000" decel="50000" fill="hold" grpId="1" nodeType="withEffect">
                                  <p:stCondLst>
                                    <p:cond delay="0"/>
                                  </p:stCondLst>
                                  <p:childTnLst>
                                    <p:animMotion origin="layout" path="M 0.11424 -0.00062 L 0.5809 0.0735 " pathEditMode="relative" rAng="0" ptsTypes="AA">
                                      <p:cBhvr>
                                        <p:cTn id="70" dur="2000" fill="hold"/>
                                        <p:tgtEl>
                                          <p:spTgt spid="9"/>
                                        </p:tgtEl>
                                        <p:attrNameLst>
                                          <p:attrName>ppt_x</p:attrName>
                                          <p:attrName>ppt_y</p:attrName>
                                        </p:attrNameLst>
                                      </p:cBhvr>
                                      <p:rCtr x="23333" y="370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4" grpId="0" animBg="1"/>
      <p:bldP spid="14" grpId="1" animBg="1"/>
      <p:bldP spid="15" grpId="0" animBg="1"/>
      <p:bldP spid="15" grpId="1" animBg="1"/>
      <p:bldP spid="5" grpId="0" animBg="1"/>
      <p:bldP spid="5" grpId="1" animBg="1"/>
      <p:bldP spid="6" grpId="0" animBg="1"/>
      <p:bldP spid="6" grpId="1" animBg="1"/>
      <p:bldP spid="7" grpId="0" animBg="1"/>
      <p:bldP spid="7" grpId="1" animBg="1"/>
      <p:bldP spid="9" grpId="0" animBg="1"/>
      <p:bldP spid="9" grpId="1" animBg="1"/>
      <p:bldP spid="10" grpId="0" animBg="1"/>
      <p:bldP spid="10"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Fast Break</a:t>
            </a:r>
            <a:endParaRPr lang="en-US" dirty="0"/>
          </a:p>
        </p:txBody>
      </p:sp>
      <p:sp>
        <p:nvSpPr>
          <p:cNvPr id="3" name="Footer Placeholder 2"/>
          <p:cNvSpPr>
            <a:spLocks noGrp="1"/>
          </p:cNvSpPr>
          <p:nvPr>
            <p:ph type="ftr" sz="quarter" idx="3"/>
          </p:nvPr>
        </p:nvSpPr>
        <p:spPr/>
        <p:txBody>
          <a:bodyPr/>
          <a:lstStyle/>
          <a:p>
            <a:r>
              <a:rPr lang="en-US" smtClean="0"/>
              <a:t>USLACROSSE.ARBITERSPORTS.COM | USLACROSSE.ORG</a:t>
            </a:r>
            <a:endParaRPr lang="en-US" dirty="0" smtClean="0"/>
          </a:p>
        </p:txBody>
      </p:sp>
      <p:sp>
        <p:nvSpPr>
          <p:cNvPr id="4" name="Right Arrow 3"/>
          <p:cNvSpPr/>
          <p:nvPr/>
        </p:nvSpPr>
        <p:spPr>
          <a:xfrm>
            <a:off x="4553856" y="2554941"/>
            <a:ext cx="4590143" cy="431252"/>
          </a:xfrm>
          <a:prstGeom prst="rightArrow">
            <a:avLst/>
          </a:prstGeom>
          <a:solidFill>
            <a:srgbClr val="C000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5" name="Right Arrow 4"/>
          <p:cNvSpPr/>
          <p:nvPr/>
        </p:nvSpPr>
        <p:spPr>
          <a:xfrm>
            <a:off x="666648" y="1259367"/>
            <a:ext cx="3295752" cy="446860"/>
          </a:xfrm>
          <a:prstGeom prst="rightArrow">
            <a:avLst/>
          </a:prstGeom>
          <a:solidFill>
            <a:srgbClr val="FFFF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6" name="Right Arrow 5"/>
          <p:cNvSpPr/>
          <p:nvPr/>
        </p:nvSpPr>
        <p:spPr>
          <a:xfrm rot="21297741">
            <a:off x="4561865" y="3990078"/>
            <a:ext cx="6012543" cy="446860"/>
          </a:xfrm>
          <a:prstGeom prst="rightArrow">
            <a:avLst/>
          </a:prstGeom>
          <a:solidFill>
            <a:srgbClr val="FFFF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7" name="Shape 167"/>
          <p:cNvSpPr/>
          <p:nvPr/>
        </p:nvSpPr>
        <p:spPr>
          <a:xfrm>
            <a:off x="406401" y="1307222"/>
            <a:ext cx="464791" cy="38997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T</a:t>
            </a:r>
            <a:endParaRPr sz="2700" dirty="0">
              <a:solidFill>
                <a:schemeClr val="bg1"/>
              </a:solidFill>
            </a:endParaRPr>
          </a:p>
        </p:txBody>
      </p:sp>
      <p:sp>
        <p:nvSpPr>
          <p:cNvPr id="8" name="Shape 167"/>
          <p:cNvSpPr/>
          <p:nvPr/>
        </p:nvSpPr>
        <p:spPr>
          <a:xfrm>
            <a:off x="4237723" y="4271383"/>
            <a:ext cx="464791" cy="38997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L</a:t>
            </a:r>
            <a:endParaRPr sz="2700" dirty="0">
              <a:solidFill>
                <a:schemeClr val="bg1"/>
              </a:solidFill>
            </a:endParaRPr>
          </a:p>
        </p:txBody>
      </p:sp>
      <p:grpSp>
        <p:nvGrpSpPr>
          <p:cNvPr id="9" name="Group 8"/>
          <p:cNvGrpSpPr/>
          <p:nvPr/>
        </p:nvGrpSpPr>
        <p:grpSpPr>
          <a:xfrm>
            <a:off x="4338579" y="2459597"/>
            <a:ext cx="469231" cy="525052"/>
            <a:chOff x="8001000" y="700375"/>
            <a:chExt cx="351923" cy="393789"/>
          </a:xfrm>
        </p:grpSpPr>
        <p:sp>
          <p:nvSpPr>
            <p:cNvPr id="10" name="Shape 166"/>
            <p:cNvSpPr/>
            <p:nvPr/>
          </p:nvSpPr>
          <p:spPr>
            <a:xfrm>
              <a:off x="8131960" y="700375"/>
              <a:ext cx="220963" cy="212912"/>
            </a:xfrm>
            <a:prstGeom prst="ellipse">
              <a:avLst/>
            </a:prstGeom>
            <a:solidFill>
              <a:srgbClr val="DCDEE0"/>
            </a:solidFill>
            <a:ln>
              <a:solidFill>
                <a:srgbClr val="000000"/>
              </a:solidFill>
              <a:miter lim="400000"/>
            </a:ln>
            <a:effectLst>
              <a:outerShdw blurRad="63500" dist="25400" dir="5400000" rotWithShape="0">
                <a:srgbClr val="000000">
                  <a:alpha val="20000"/>
                </a:srgbClr>
              </a:outerShdw>
            </a:effectLst>
          </p:spPr>
          <p:txBody>
            <a:bodyPr lIns="50800" tIns="50800" rIns="50800" bIns="50800" anchor="ctr"/>
            <a:lstStyle/>
            <a:p>
              <a:pPr>
                <a:defRPr sz="2100" b="1">
                  <a:latin typeface="Helvetica"/>
                  <a:ea typeface="Helvetica"/>
                  <a:cs typeface="Helvetica"/>
                  <a:sym typeface="Helvetica"/>
                </a:defRPr>
              </a:pPr>
              <a:endParaRPr/>
            </a:p>
          </p:txBody>
        </p:sp>
        <p:sp>
          <p:nvSpPr>
            <p:cNvPr id="11" name="Shape 161"/>
            <p:cNvSpPr/>
            <p:nvPr/>
          </p:nvSpPr>
          <p:spPr>
            <a:xfrm>
              <a:off x="8001000" y="806831"/>
              <a:ext cx="261921" cy="287333"/>
            </a:xfrm>
            <a:prstGeom prst="rect">
              <a:avLst/>
            </a:prstGeom>
            <a:solidFill>
              <a:srgbClr val="C00000"/>
            </a:solidFill>
            <a:ln>
              <a:solidFill>
                <a:srgbClr val="000000"/>
              </a:solidFill>
              <a:miter lim="400000"/>
            </a:ln>
            <a:effectLst>
              <a:outerShdw blurRad="63500" dist="25400" dir="5400000" rotWithShape="0">
                <a:srgbClr val="000000">
                  <a:alpha val="50000"/>
                </a:srgbClr>
              </a:outerShdw>
            </a:effectLst>
            <a:extLst>
              <a:ext uri="{C572A759-6A51-4108-AA02-DFA0A04FC94B}">
                <ma14:wrappingTextBoxFlag xmlns="" xmlns:ma14="http://schemas.microsoft.com/office/mac/drawingml/2011/main" val="1"/>
              </a:ext>
            </a:extLst>
          </p:spPr>
          <p:txBody>
            <a:bodyPr lIns="50800" tIns="50800" rIns="50800" bIns="50800" anchor="ctr"/>
            <a:lstStyle>
              <a:lvl1pPr>
                <a:defRPr sz="2100" b="1">
                  <a:solidFill>
                    <a:srgbClr val="FFFFFF"/>
                  </a:solidFill>
                  <a:latin typeface="Helvetica"/>
                  <a:ea typeface="Helvetica"/>
                  <a:cs typeface="Helvetica"/>
                  <a:sym typeface="Helvetica"/>
                </a:defRPr>
              </a:lvl1pPr>
            </a:lstStyle>
            <a:p>
              <a:pPr algn="ctr"/>
              <a:r>
                <a:rPr sz="2400" dirty="0"/>
                <a:t>M</a:t>
              </a:r>
            </a:p>
          </p:txBody>
        </p:sp>
      </p:grpSp>
    </p:spTree>
    <p:extLst>
      <p:ext uri="{BB962C8B-B14F-4D97-AF65-F5344CB8AC3E}">
        <p14:creationId xmlns:p14="http://schemas.microsoft.com/office/powerpoint/2010/main" val="8992444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4"/>
                                        </p:tgtEl>
                                      </p:cBhvr>
                                    </p:animEffect>
                                    <p:set>
                                      <p:cBhvr>
                                        <p:cTn id="22" dur="1" fill="hold">
                                          <p:stCondLst>
                                            <p:cond delay="499"/>
                                          </p:stCondLst>
                                        </p:cTn>
                                        <p:tgtEl>
                                          <p:spTgt spid="4"/>
                                        </p:tgtEl>
                                        <p:attrNameLst>
                                          <p:attrName>style.visibility</p:attrName>
                                        </p:attrNameLst>
                                      </p:cBhvr>
                                      <p:to>
                                        <p:strVal val="hidden"/>
                                      </p:to>
                                    </p:set>
                                  </p:childTnLst>
                                </p:cTn>
                              </p:par>
                              <p:par>
                                <p:cTn id="23" presetID="10" presetClass="exit" presetSubtype="0" fill="hold" grpId="1" nodeType="withEffect">
                                  <p:stCondLst>
                                    <p:cond delay="0"/>
                                  </p:stCondLst>
                                  <p:childTnLst>
                                    <p:animEffect transition="out" filter="fade">
                                      <p:cBhvr>
                                        <p:cTn id="24" dur="500"/>
                                        <p:tgtEl>
                                          <p:spTgt spid="5"/>
                                        </p:tgtEl>
                                      </p:cBhvr>
                                    </p:animEffect>
                                    <p:set>
                                      <p:cBhvr>
                                        <p:cTn id="25" dur="1" fill="hold">
                                          <p:stCondLst>
                                            <p:cond delay="499"/>
                                          </p:stCondLst>
                                        </p:cTn>
                                        <p:tgtEl>
                                          <p:spTgt spid="5"/>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6"/>
                                        </p:tgtEl>
                                      </p:cBhvr>
                                    </p:animEffect>
                                    <p:set>
                                      <p:cBhvr>
                                        <p:cTn id="28" dur="1" fill="hold">
                                          <p:stCondLst>
                                            <p:cond delay="499"/>
                                          </p:stCondLst>
                                        </p:cTn>
                                        <p:tgtEl>
                                          <p:spTgt spid="6"/>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42" presetClass="path" presetSubtype="0" accel="50000" decel="50000" fill="hold" nodeType="clickEffect">
                                  <p:stCondLst>
                                    <p:cond delay="0"/>
                                  </p:stCondLst>
                                  <p:childTnLst>
                                    <p:animMotion origin="layout" path="M 5.55112E-17 1.26004E-6 L 0.36667 -0.00062 " pathEditMode="relative" rAng="0" ptsTypes="AA">
                                      <p:cBhvr>
                                        <p:cTn id="32" dur="2000" fill="hold"/>
                                        <p:tgtEl>
                                          <p:spTgt spid="9"/>
                                        </p:tgtEl>
                                        <p:attrNameLst>
                                          <p:attrName>ppt_x</p:attrName>
                                          <p:attrName>ppt_y</p:attrName>
                                        </p:attrNameLst>
                                      </p:cBhvr>
                                      <p:rCtr x="18333" y="-31"/>
                                    </p:animMotion>
                                  </p:childTnLst>
                                </p:cTn>
                              </p:par>
                              <p:par>
                                <p:cTn id="33" presetID="42" presetClass="path" presetSubtype="0" accel="50000" decel="50000" fill="hold" grpId="0" nodeType="withEffect">
                                  <p:stCondLst>
                                    <p:cond delay="0"/>
                                  </p:stCondLst>
                                  <p:childTnLst>
                                    <p:animMotion origin="layout" path="M 3.33333E-6 3.18715E-6 L 0.5 -0.09204 " pathEditMode="relative" rAng="0" ptsTypes="AA">
                                      <p:cBhvr>
                                        <p:cTn id="34" dur="2000" fill="hold"/>
                                        <p:tgtEl>
                                          <p:spTgt spid="8"/>
                                        </p:tgtEl>
                                        <p:attrNameLst>
                                          <p:attrName>ppt_x</p:attrName>
                                          <p:attrName>ppt_y</p:attrName>
                                        </p:attrNameLst>
                                      </p:cBhvr>
                                      <p:rCtr x="25000" y="-4602"/>
                                    </p:animMotion>
                                  </p:childTnLst>
                                </p:cTn>
                              </p:par>
                              <p:par>
                                <p:cTn id="35" presetID="42" presetClass="path" presetSubtype="0" accel="50000" decel="50000" fill="hold" grpId="0" nodeType="withEffect">
                                  <p:stCondLst>
                                    <p:cond delay="0"/>
                                  </p:stCondLst>
                                  <p:childTnLst>
                                    <p:animMotion origin="layout" path="M -5.55556E-7 -1.15503E-6 L 0.28924 -0.00062 " pathEditMode="relative" rAng="0" ptsTypes="AA">
                                      <p:cBhvr>
                                        <p:cTn id="36" dur="2000" fill="hold"/>
                                        <p:tgtEl>
                                          <p:spTgt spid="7"/>
                                        </p:tgtEl>
                                        <p:attrNameLst>
                                          <p:attrName>ppt_x</p:attrName>
                                          <p:attrName>ppt_y</p:attrName>
                                        </p:attrNameLst>
                                      </p:cBhvr>
                                      <p:rCtr x="14462" y="-3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ight Arrow 15"/>
          <p:cNvSpPr/>
          <p:nvPr/>
        </p:nvSpPr>
        <p:spPr>
          <a:xfrm rot="1606989">
            <a:off x="3020162" y="4280732"/>
            <a:ext cx="6907452" cy="575003"/>
          </a:xfrm>
          <a:prstGeom prst="rightArrow">
            <a:avLst/>
          </a:prstGeom>
          <a:solidFill>
            <a:schemeClr val="accent1">
              <a:alpha val="69804"/>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0" name="Right Arrow 9"/>
          <p:cNvSpPr/>
          <p:nvPr/>
        </p:nvSpPr>
        <p:spPr>
          <a:xfrm rot="749233">
            <a:off x="7266890" y="4388225"/>
            <a:ext cx="1904660" cy="431252"/>
          </a:xfrm>
          <a:prstGeom prst="rightArrow">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7" name="Isosceles Triangle 6"/>
          <p:cNvSpPr/>
          <p:nvPr/>
        </p:nvSpPr>
        <p:spPr>
          <a:xfrm rot="18618590">
            <a:off x="3573864" y="1450468"/>
            <a:ext cx="3388981" cy="2987872"/>
          </a:xfrm>
          <a:prstGeom prst="triangle">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vert="horz" lIns="121917" tIns="60958" rIns="121917" bIns="60958" rtlCol="0" anchor="ctr"/>
          <a:lstStyle/>
          <a:p>
            <a:pPr algn="ctr"/>
            <a:r>
              <a:rPr lang="en-US" sz="3700" dirty="0">
                <a:solidFill>
                  <a:sysClr val="windowText" lastClr="000000"/>
                </a:solidFill>
              </a:rPr>
              <a:t>Relay</a:t>
            </a:r>
          </a:p>
        </p:txBody>
      </p:sp>
      <p:sp>
        <p:nvSpPr>
          <p:cNvPr id="3" name="Footer Placeholder 2"/>
          <p:cNvSpPr>
            <a:spLocks noGrp="1"/>
          </p:cNvSpPr>
          <p:nvPr>
            <p:ph type="ftr" sz="quarter" idx="3"/>
          </p:nvPr>
        </p:nvSpPr>
        <p:spPr/>
        <p:txBody>
          <a:bodyPr/>
          <a:lstStyle/>
          <a:p>
            <a:r>
              <a:rPr lang="en-US" smtClean="0"/>
              <a:t>USLACROSSE.ARBITERSPORTS.COM | USLACROSSE.ORG</a:t>
            </a:r>
            <a:endParaRPr lang="en-US" dirty="0" smtClean="0"/>
          </a:p>
        </p:txBody>
      </p:sp>
      <p:sp>
        <p:nvSpPr>
          <p:cNvPr id="4" name="Title 3"/>
          <p:cNvSpPr>
            <a:spLocks noGrp="1"/>
          </p:cNvSpPr>
          <p:nvPr>
            <p:ph type="title"/>
          </p:nvPr>
        </p:nvSpPr>
        <p:spPr/>
        <p:txBody>
          <a:bodyPr>
            <a:normAutofit fontScale="90000"/>
          </a:bodyPr>
          <a:lstStyle/>
          <a:p>
            <a:r>
              <a:rPr lang="en-US" dirty="0" smtClean="0"/>
              <a:t>Penalty Relay</a:t>
            </a:r>
            <a:endParaRPr lang="en-US" dirty="0"/>
          </a:p>
        </p:txBody>
      </p:sp>
      <p:sp>
        <p:nvSpPr>
          <p:cNvPr id="5" name="Shape 167"/>
          <p:cNvSpPr/>
          <p:nvPr/>
        </p:nvSpPr>
        <p:spPr>
          <a:xfrm>
            <a:off x="3962401" y="1803401"/>
            <a:ext cx="464791" cy="38997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L</a:t>
            </a:r>
            <a:endParaRPr sz="2700" dirty="0">
              <a:solidFill>
                <a:schemeClr val="bg1"/>
              </a:solidFill>
            </a:endParaRPr>
          </a:p>
        </p:txBody>
      </p:sp>
      <p:sp>
        <p:nvSpPr>
          <p:cNvPr id="6" name="Shape 167"/>
          <p:cNvSpPr/>
          <p:nvPr/>
        </p:nvSpPr>
        <p:spPr>
          <a:xfrm>
            <a:off x="7010401" y="4178907"/>
            <a:ext cx="464791" cy="38997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T</a:t>
            </a:r>
            <a:endParaRPr sz="2700" dirty="0">
              <a:solidFill>
                <a:schemeClr val="bg1"/>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52885" y="1191183"/>
            <a:ext cx="979055" cy="734291"/>
          </a:xfrm>
          <a:prstGeom prst="rect">
            <a:avLst/>
          </a:prstGeom>
        </p:spPr>
      </p:pic>
      <p:sp>
        <p:nvSpPr>
          <p:cNvPr id="9" name="Right Arrow 8"/>
          <p:cNvSpPr/>
          <p:nvPr/>
        </p:nvSpPr>
        <p:spPr>
          <a:xfrm rot="16200000">
            <a:off x="2319916" y="1606003"/>
            <a:ext cx="1307427" cy="575003"/>
          </a:xfrm>
          <a:prstGeom prst="rightArrow">
            <a:avLst/>
          </a:prstGeom>
          <a:solidFill>
            <a:srgbClr val="C000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1" name="Shape 161"/>
          <p:cNvSpPr/>
          <p:nvPr/>
        </p:nvSpPr>
        <p:spPr>
          <a:xfrm>
            <a:off x="3261130" y="2755277"/>
            <a:ext cx="349228" cy="383111"/>
          </a:xfrm>
          <a:prstGeom prst="rect">
            <a:avLst/>
          </a:prstGeom>
          <a:solidFill>
            <a:schemeClr val="accent1"/>
          </a:solidFill>
          <a:ln>
            <a:solidFill>
              <a:srgbClr val="000000"/>
            </a:solidFill>
            <a:miter lim="400000"/>
          </a:ln>
          <a:effectLst>
            <a:outerShdw blurRad="63500" dist="25400" dir="5400000" rotWithShape="0">
              <a:srgbClr val="000000">
                <a:alpha val="5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solidFill>
                  <a:srgbClr val="FFFFFF"/>
                </a:solidFill>
                <a:latin typeface="Helvetica"/>
                <a:ea typeface="Helvetica"/>
                <a:cs typeface="Helvetica"/>
                <a:sym typeface="Helvetica"/>
              </a:defRPr>
            </a:lvl1pPr>
          </a:lstStyle>
          <a:p>
            <a:pPr algn="ctr"/>
            <a:r>
              <a:rPr lang="en-US" sz="2400" dirty="0"/>
              <a:t>D</a:t>
            </a:r>
            <a:endParaRPr sz="2400" dirty="0"/>
          </a:p>
        </p:txBody>
      </p:sp>
      <p:grpSp>
        <p:nvGrpSpPr>
          <p:cNvPr id="12" name="Group 11"/>
          <p:cNvGrpSpPr/>
          <p:nvPr/>
        </p:nvGrpSpPr>
        <p:grpSpPr>
          <a:xfrm>
            <a:off x="2736503" y="2222159"/>
            <a:ext cx="524627" cy="533117"/>
            <a:chOff x="6862811" y="1554473"/>
            <a:chExt cx="393470" cy="533117"/>
          </a:xfrm>
        </p:grpSpPr>
        <p:sp>
          <p:nvSpPr>
            <p:cNvPr id="13" name="Shape 166"/>
            <p:cNvSpPr/>
            <p:nvPr/>
          </p:nvSpPr>
          <p:spPr>
            <a:xfrm>
              <a:off x="6993773" y="1554473"/>
              <a:ext cx="262508" cy="300013"/>
            </a:xfrm>
            <a:prstGeom prst="ellipse">
              <a:avLst/>
            </a:prstGeom>
            <a:solidFill>
              <a:srgbClr val="DCDEE0"/>
            </a:solidFill>
            <a:ln>
              <a:solidFill>
                <a:srgbClr val="000000"/>
              </a:solidFill>
              <a:miter lim="400000"/>
            </a:ln>
            <a:effectLst>
              <a:outerShdw blurRad="63500" dist="25400" dir="5400000" rotWithShape="0">
                <a:srgbClr val="000000">
                  <a:alpha val="20000"/>
                </a:srgbClr>
              </a:outerShdw>
            </a:effectLst>
          </p:spPr>
          <p:txBody>
            <a:bodyPr lIns="50800" tIns="50800" rIns="50800" bIns="50800" anchor="ctr"/>
            <a:lstStyle/>
            <a:p>
              <a:pPr>
                <a:defRPr sz="2100" b="1">
                  <a:latin typeface="Helvetica"/>
                  <a:ea typeface="Helvetica"/>
                  <a:cs typeface="Helvetica"/>
                  <a:sym typeface="Helvetica"/>
                </a:defRPr>
              </a:pPr>
              <a:endParaRPr/>
            </a:p>
          </p:txBody>
        </p:sp>
        <p:sp>
          <p:nvSpPr>
            <p:cNvPr id="14" name="Shape 161"/>
            <p:cNvSpPr/>
            <p:nvPr/>
          </p:nvSpPr>
          <p:spPr>
            <a:xfrm>
              <a:off x="6862811" y="1704479"/>
              <a:ext cx="261921" cy="383111"/>
            </a:xfrm>
            <a:prstGeom prst="rect">
              <a:avLst/>
            </a:prstGeom>
            <a:solidFill>
              <a:srgbClr val="C00000"/>
            </a:solidFill>
            <a:ln>
              <a:solidFill>
                <a:srgbClr val="000000"/>
              </a:solidFill>
              <a:miter lim="400000"/>
            </a:ln>
            <a:effectLst>
              <a:outerShdw blurRad="63500" dist="25400" dir="5400000" rotWithShape="0">
                <a:srgbClr val="000000">
                  <a:alpha val="50000"/>
                </a:srgbClr>
              </a:outerShdw>
            </a:effectLst>
            <a:extLst>
              <a:ext uri="{C572A759-6A51-4108-AA02-DFA0A04FC94B}">
                <ma14:wrappingTextBoxFlag xmlns="" xmlns:ma14="http://schemas.microsoft.com/office/mac/drawingml/2011/main" val="1"/>
              </a:ext>
            </a:extLst>
          </p:spPr>
          <p:txBody>
            <a:bodyPr lIns="50800" tIns="50800" rIns="50800" bIns="50800" anchor="ctr"/>
            <a:lstStyle>
              <a:lvl1pPr>
                <a:defRPr sz="2100" b="1">
                  <a:solidFill>
                    <a:srgbClr val="FFFFFF"/>
                  </a:solidFill>
                  <a:latin typeface="Helvetica"/>
                  <a:ea typeface="Helvetica"/>
                  <a:cs typeface="Helvetica"/>
                  <a:sym typeface="Helvetica"/>
                </a:defRPr>
              </a:lvl1pPr>
            </a:lstStyle>
            <a:p>
              <a:pPr algn="ctr"/>
              <a:r>
                <a:rPr sz="2400" dirty="0"/>
                <a:t>M</a:t>
              </a:r>
            </a:p>
          </p:txBody>
        </p:sp>
      </p:grpSp>
      <p:sp>
        <p:nvSpPr>
          <p:cNvPr id="15" name="Rectangle 14"/>
          <p:cNvSpPr/>
          <p:nvPr/>
        </p:nvSpPr>
        <p:spPr>
          <a:xfrm>
            <a:off x="6958712" y="5264729"/>
            <a:ext cx="4137891" cy="646545"/>
          </a:xfrm>
          <a:prstGeom prst="rect">
            <a:avLst/>
          </a:prstGeom>
          <a:solidFill>
            <a:schemeClr val="bg2"/>
          </a:solidFill>
          <a:ln w="28575">
            <a:solidFill>
              <a:srgbClr val="C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r>
              <a:rPr lang="en-US" sz="4800" b="1" dirty="0">
                <a:effectLst>
                  <a:outerShdw blurRad="38100" dist="38100" dir="2700000" algn="tl">
                    <a:srgbClr val="000000">
                      <a:alpha val="43137"/>
                    </a:srgbClr>
                  </a:outerShdw>
                </a:effectLst>
                <a:latin typeface="Helvetica" panose="020B0604020202020204" pitchFamily="34" charset="0"/>
                <a:cs typeface="Helvetica" panose="020B0604020202020204" pitchFamily="34" charset="0"/>
              </a:rPr>
              <a:t>C-NOTE</a:t>
            </a:r>
          </a:p>
        </p:txBody>
      </p:sp>
    </p:spTree>
    <p:extLst>
      <p:ext uri="{BB962C8B-B14F-4D97-AF65-F5344CB8AC3E}">
        <p14:creationId xmlns:p14="http://schemas.microsoft.com/office/powerpoint/2010/main" val="30186817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up)">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grpId="1" nodeType="clickEffect">
                                  <p:stCondLst>
                                    <p:cond delay="0"/>
                                  </p:stCondLst>
                                  <p:childTnLst>
                                    <p:animEffect transition="out" filter="fade">
                                      <p:cBhvr>
                                        <p:cTn id="18" dur="500"/>
                                        <p:tgtEl>
                                          <p:spTgt spid="7"/>
                                        </p:tgtEl>
                                      </p:cBhvr>
                                    </p:animEffect>
                                    <p:set>
                                      <p:cBhvr>
                                        <p:cTn id="19" dur="1" fill="hold">
                                          <p:stCondLst>
                                            <p:cond delay="499"/>
                                          </p:stCondLst>
                                        </p:cTn>
                                        <p:tgtEl>
                                          <p:spTgt spid="7"/>
                                        </p:tgtEl>
                                        <p:attrNameLst>
                                          <p:attrName>style.visibility</p:attrName>
                                        </p:attrNameLst>
                                      </p:cBhvr>
                                      <p:to>
                                        <p:strVal val="hidden"/>
                                      </p:to>
                                    </p:set>
                                  </p:childTnLst>
                                </p:cTn>
                              </p:par>
                              <p:par>
                                <p:cTn id="20" presetID="22" presetClass="entr" presetSubtype="8"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left)">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500"/>
                                        <p:tgtEl>
                                          <p:spTgt spid="10"/>
                                        </p:tgtEl>
                                      </p:cBhvr>
                                    </p:animEffect>
                                    <p:set>
                                      <p:cBhvr>
                                        <p:cTn id="37" dur="1" fill="hold">
                                          <p:stCondLst>
                                            <p:cond delay="499"/>
                                          </p:stCondLst>
                                        </p:cTn>
                                        <p:tgtEl>
                                          <p:spTgt spid="10"/>
                                        </p:tgtEl>
                                        <p:attrNameLst>
                                          <p:attrName>style.visibility</p:attrName>
                                        </p:attrNameLst>
                                      </p:cBhvr>
                                      <p:to>
                                        <p:strVal val="hidden"/>
                                      </p:to>
                                    </p:set>
                                  </p:childTnLst>
                                </p:cTn>
                              </p:par>
                              <p:par>
                                <p:cTn id="38" presetID="10" presetClass="exit" presetSubtype="0" fill="hold" grpId="1" nodeType="withEffect">
                                  <p:stCondLst>
                                    <p:cond delay="0"/>
                                  </p:stCondLst>
                                  <p:childTnLst>
                                    <p:animEffect transition="out" filter="fade">
                                      <p:cBhvr>
                                        <p:cTn id="39" dur="500"/>
                                        <p:tgtEl>
                                          <p:spTgt spid="16"/>
                                        </p:tgtEl>
                                      </p:cBhvr>
                                    </p:animEffect>
                                    <p:set>
                                      <p:cBhvr>
                                        <p:cTn id="40" dur="1" fill="hold">
                                          <p:stCondLst>
                                            <p:cond delay="499"/>
                                          </p:stCondLst>
                                        </p:cTn>
                                        <p:tgtEl>
                                          <p:spTgt spid="16"/>
                                        </p:tgtEl>
                                        <p:attrNameLst>
                                          <p:attrName>style.visibility</p:attrName>
                                        </p:attrNameLst>
                                      </p:cBhvr>
                                      <p:to>
                                        <p:strVal val="hidden"/>
                                      </p:to>
                                    </p:set>
                                  </p:childTnLst>
                                </p:cTn>
                              </p:par>
                              <p:par>
                                <p:cTn id="41" presetID="10" presetClass="exit" presetSubtype="0" fill="hold" grpId="1" nodeType="withEffect">
                                  <p:stCondLst>
                                    <p:cond delay="0"/>
                                  </p:stCondLst>
                                  <p:childTnLst>
                                    <p:animEffect transition="out" filter="fade">
                                      <p:cBhvr>
                                        <p:cTn id="42" dur="500"/>
                                        <p:tgtEl>
                                          <p:spTgt spid="9"/>
                                        </p:tgtEl>
                                      </p:cBhvr>
                                    </p:animEffect>
                                    <p:set>
                                      <p:cBhvr>
                                        <p:cTn id="43" dur="1" fill="hold">
                                          <p:stCondLst>
                                            <p:cond delay="499"/>
                                          </p:stCondLst>
                                        </p:cTn>
                                        <p:tgtEl>
                                          <p:spTgt spid="9"/>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42" presetClass="path" presetSubtype="0" accel="50000" decel="50000" fill="hold" nodeType="clickEffect">
                                  <p:stCondLst>
                                    <p:cond delay="0"/>
                                  </p:stCondLst>
                                  <p:childTnLst>
                                    <p:animMotion origin="layout" path="M 3.05556E-6 2.84744E-6 L -0.00434 -0.17418 " pathEditMode="relative" rAng="0" ptsTypes="AA">
                                      <p:cBhvr>
                                        <p:cTn id="47" dur="2000" fill="hold"/>
                                        <p:tgtEl>
                                          <p:spTgt spid="12"/>
                                        </p:tgtEl>
                                        <p:attrNameLst>
                                          <p:attrName>ppt_x</p:attrName>
                                          <p:attrName>ppt_y</p:attrName>
                                        </p:attrNameLst>
                                      </p:cBhvr>
                                      <p:rCtr x="-226" y="-8709"/>
                                    </p:animMotion>
                                  </p:childTnLst>
                                </p:cTn>
                              </p:par>
                              <p:par>
                                <p:cTn id="48" presetID="42" presetClass="path" presetSubtype="0" accel="50000" decel="50000" fill="hold" grpId="0" nodeType="withEffect">
                                  <p:stCondLst>
                                    <p:cond delay="0"/>
                                  </p:stCondLst>
                                  <p:childTnLst>
                                    <p:animMotion origin="layout" path="M 2.77778E-6 1.82211E-6 L 0.16423 0.06979 " pathEditMode="relative" rAng="0" ptsTypes="AA">
                                      <p:cBhvr>
                                        <p:cTn id="49" dur="2000" fill="hold"/>
                                        <p:tgtEl>
                                          <p:spTgt spid="6"/>
                                        </p:tgtEl>
                                        <p:attrNameLst>
                                          <p:attrName>ppt_x</p:attrName>
                                          <p:attrName>ppt_y</p:attrName>
                                        </p:attrNameLst>
                                      </p:cBhvr>
                                      <p:rCtr x="8212" y="3490"/>
                                    </p:animMotion>
                                  </p:childTnLst>
                                </p:cTn>
                              </p:par>
                              <p:par>
                                <p:cTn id="50" presetID="42" presetClass="path" presetSubtype="0" accel="50000" decel="50000" fill="hold" grpId="0" nodeType="withEffect">
                                  <p:stCondLst>
                                    <p:cond delay="0"/>
                                  </p:stCondLst>
                                  <p:childTnLst>
                                    <p:animMotion origin="layout" path="M -8.33333E-7 3.7037E-7 L 0.50964 0.48495 " pathEditMode="relative" rAng="0" ptsTypes="AA">
                                      <p:cBhvr>
                                        <p:cTn id="51" dur="2000" fill="hold"/>
                                        <p:tgtEl>
                                          <p:spTgt spid="11"/>
                                        </p:tgtEl>
                                        <p:attrNameLst>
                                          <p:attrName>ppt_x</p:attrName>
                                          <p:attrName>ppt_y</p:attrName>
                                        </p:attrNameLst>
                                      </p:cBhvr>
                                      <p:rCtr x="25482" y="24236"/>
                                    </p:animMotion>
                                  </p:childTnLst>
                                </p:cTn>
                              </p:par>
                            </p:childTnLst>
                          </p:cTn>
                        </p:par>
                        <p:par>
                          <p:cTn id="52" fill="hold">
                            <p:stCondLst>
                              <p:cond delay="2000"/>
                            </p:stCondLst>
                            <p:childTnLst>
                              <p:par>
                                <p:cTn id="53" presetID="16" presetClass="entr" presetSubtype="37" fill="hold" grpId="0" nodeType="after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barn(outVertical)">
                                      <p:cBhvr>
                                        <p:cTn id="5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6" grpId="1" animBg="1"/>
      <p:bldP spid="10" grpId="0" animBg="1"/>
      <p:bldP spid="10" grpId="1" animBg="1"/>
      <p:bldP spid="7" grpId="0" animBg="1"/>
      <p:bldP spid="7" grpId="1" animBg="1"/>
      <p:bldP spid="6" grpId="0" animBg="1"/>
      <p:bldP spid="9" grpId="0" animBg="1"/>
      <p:bldP spid="9" grpId="1" animBg="1"/>
      <p:bldP spid="11" grpId="0" animBg="1"/>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p:cNvCxnSpPr/>
          <p:nvPr/>
        </p:nvCxnSpPr>
        <p:spPr>
          <a:xfrm flipH="1">
            <a:off x="2648305" y="4402992"/>
            <a:ext cx="4070616" cy="1301379"/>
          </a:xfrm>
          <a:prstGeom prst="line">
            <a:avLst/>
          </a:prstGeom>
          <a:ln w="38100">
            <a:solidFill>
              <a:srgbClr val="FEBC11">
                <a:alpha val="80000"/>
              </a:srgbClr>
            </a:solidFill>
            <a:prstDash val="dash"/>
          </a:ln>
        </p:spPr>
        <p:style>
          <a:lnRef idx="1">
            <a:schemeClr val="accent1"/>
          </a:lnRef>
          <a:fillRef idx="0">
            <a:schemeClr val="accent1"/>
          </a:fillRef>
          <a:effectRef idx="0">
            <a:schemeClr val="accent1"/>
          </a:effectRef>
          <a:fontRef idx="minor">
            <a:schemeClr val="tx1"/>
          </a:fontRef>
        </p:style>
      </p:cxnSp>
      <p:sp>
        <p:nvSpPr>
          <p:cNvPr id="12" name="Right Arrow 11"/>
          <p:cNvSpPr/>
          <p:nvPr/>
        </p:nvSpPr>
        <p:spPr>
          <a:xfrm rot="501087">
            <a:off x="1170960" y="1363107"/>
            <a:ext cx="692761" cy="446860"/>
          </a:xfrm>
          <a:prstGeom prst="rightArrow">
            <a:avLst/>
          </a:prstGeom>
          <a:solidFill>
            <a:srgbClr val="FFFF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1" name="Explosion 1 10"/>
          <p:cNvSpPr/>
          <p:nvPr/>
        </p:nvSpPr>
        <p:spPr>
          <a:xfrm>
            <a:off x="1861616" y="733051"/>
            <a:ext cx="2336800" cy="1930400"/>
          </a:xfrm>
          <a:prstGeom prst="irregularSeal1">
            <a:avLst/>
          </a:prstGeom>
          <a:solidFill>
            <a:srgbClr val="FEBC11">
              <a:alpha val="81176"/>
            </a:srgb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dirty="0" smtClean="0">
                <a:solidFill>
                  <a:schemeClr val="bg1"/>
                </a:solidFill>
              </a:rPr>
              <a:t>Fight!</a:t>
            </a:r>
            <a:endParaRPr lang="en-US" dirty="0">
              <a:solidFill>
                <a:schemeClr val="bg1"/>
              </a:solidFill>
            </a:endParaRPr>
          </a:p>
        </p:txBody>
      </p:sp>
      <p:sp>
        <p:nvSpPr>
          <p:cNvPr id="3" name="Footer Placeholder 2"/>
          <p:cNvSpPr>
            <a:spLocks noGrp="1"/>
          </p:cNvSpPr>
          <p:nvPr>
            <p:ph type="ftr" sz="quarter" idx="3"/>
          </p:nvPr>
        </p:nvSpPr>
        <p:spPr/>
        <p:txBody>
          <a:bodyPr/>
          <a:lstStyle/>
          <a:p>
            <a:r>
              <a:rPr lang="en-US" smtClean="0"/>
              <a:t>USLACROSSE.ARBITERSPORTS.COM | USLACROSSE.ORG</a:t>
            </a:r>
            <a:endParaRPr lang="en-US" dirty="0" smtClean="0"/>
          </a:p>
        </p:txBody>
      </p:sp>
      <p:sp>
        <p:nvSpPr>
          <p:cNvPr id="2" name="Title 1"/>
          <p:cNvSpPr>
            <a:spLocks noGrp="1"/>
          </p:cNvSpPr>
          <p:nvPr>
            <p:ph type="title"/>
          </p:nvPr>
        </p:nvSpPr>
        <p:spPr/>
        <p:txBody>
          <a:bodyPr>
            <a:normAutofit fontScale="90000"/>
          </a:bodyPr>
          <a:lstStyle/>
          <a:p>
            <a:r>
              <a:rPr lang="en-US" dirty="0" smtClean="0"/>
              <a:t>Fights</a:t>
            </a:r>
            <a:endParaRPr lang="en-US" dirty="0"/>
          </a:p>
        </p:txBody>
      </p:sp>
      <p:sp>
        <p:nvSpPr>
          <p:cNvPr id="4" name="Right Arrow 3"/>
          <p:cNvSpPr/>
          <p:nvPr/>
        </p:nvSpPr>
        <p:spPr>
          <a:xfrm rot="2477048">
            <a:off x="4149037" y="4357734"/>
            <a:ext cx="1162200" cy="446860"/>
          </a:xfrm>
          <a:prstGeom prst="rightArrow">
            <a:avLst/>
          </a:prstGeom>
          <a:solidFill>
            <a:srgbClr val="FFFF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5" name="Shape 161"/>
          <p:cNvSpPr/>
          <p:nvPr/>
        </p:nvSpPr>
        <p:spPr>
          <a:xfrm>
            <a:off x="2438401" y="1811497"/>
            <a:ext cx="349228" cy="383111"/>
          </a:xfrm>
          <a:prstGeom prst="rect">
            <a:avLst/>
          </a:prstGeom>
          <a:solidFill>
            <a:schemeClr val="accent1"/>
          </a:solidFill>
          <a:ln>
            <a:solidFill>
              <a:srgbClr val="000000"/>
            </a:solidFill>
            <a:miter lim="400000"/>
          </a:ln>
          <a:effectLst>
            <a:outerShdw blurRad="63500" dist="25400" dir="5400000" rotWithShape="0">
              <a:srgbClr val="000000">
                <a:alpha val="5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solidFill>
                  <a:srgbClr val="FFFFFF"/>
                </a:solidFill>
                <a:latin typeface="Helvetica"/>
                <a:ea typeface="Helvetica"/>
                <a:cs typeface="Helvetica"/>
                <a:sym typeface="Helvetica"/>
              </a:defRPr>
            </a:lvl1pPr>
          </a:lstStyle>
          <a:p>
            <a:pPr algn="ctr"/>
            <a:r>
              <a:rPr lang="en-US" sz="2400" dirty="0"/>
              <a:t>D</a:t>
            </a:r>
            <a:endParaRPr sz="2400" dirty="0"/>
          </a:p>
        </p:txBody>
      </p:sp>
      <p:sp>
        <p:nvSpPr>
          <p:cNvPr id="8" name="Shape 161"/>
          <p:cNvSpPr/>
          <p:nvPr/>
        </p:nvSpPr>
        <p:spPr>
          <a:xfrm>
            <a:off x="2184155" y="1506697"/>
            <a:ext cx="349228" cy="383111"/>
          </a:xfrm>
          <a:prstGeom prst="rect">
            <a:avLst/>
          </a:prstGeom>
          <a:solidFill>
            <a:srgbClr val="C00000"/>
          </a:solidFill>
          <a:ln>
            <a:solidFill>
              <a:srgbClr val="000000"/>
            </a:solidFill>
            <a:miter lim="400000"/>
          </a:ln>
          <a:effectLst>
            <a:outerShdw blurRad="63500" dist="25400" dir="5400000" rotWithShape="0">
              <a:srgbClr val="000000">
                <a:alpha val="5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solidFill>
                  <a:srgbClr val="FFFFFF"/>
                </a:solidFill>
                <a:latin typeface="Helvetica"/>
                <a:ea typeface="Helvetica"/>
                <a:cs typeface="Helvetica"/>
                <a:sym typeface="Helvetica"/>
              </a:defRPr>
            </a:lvl1pPr>
          </a:lstStyle>
          <a:p>
            <a:pPr algn="ctr"/>
            <a:r>
              <a:rPr sz="2400" dirty="0"/>
              <a:t>M</a:t>
            </a:r>
          </a:p>
        </p:txBody>
      </p:sp>
      <p:sp>
        <p:nvSpPr>
          <p:cNvPr id="9" name="Shape 167"/>
          <p:cNvSpPr/>
          <p:nvPr/>
        </p:nvSpPr>
        <p:spPr>
          <a:xfrm>
            <a:off x="881677" y="1308277"/>
            <a:ext cx="464791" cy="38997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L</a:t>
            </a:r>
            <a:endParaRPr sz="2700" dirty="0">
              <a:solidFill>
                <a:schemeClr val="bg1"/>
              </a:solidFill>
            </a:endParaRPr>
          </a:p>
        </p:txBody>
      </p:sp>
      <p:sp>
        <p:nvSpPr>
          <p:cNvPr id="10" name="Shape 167"/>
          <p:cNvSpPr/>
          <p:nvPr/>
        </p:nvSpPr>
        <p:spPr>
          <a:xfrm>
            <a:off x="4033795" y="4029862"/>
            <a:ext cx="464791" cy="38997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T</a:t>
            </a:r>
            <a:endParaRPr sz="2700" dirty="0">
              <a:solidFill>
                <a:schemeClr val="bg1"/>
              </a:solidFill>
            </a:endParaRPr>
          </a:p>
        </p:txBody>
      </p:sp>
      <p:sp>
        <p:nvSpPr>
          <p:cNvPr id="16" name="Rounded Rectangular Callout 15"/>
          <p:cNvSpPr/>
          <p:nvPr/>
        </p:nvSpPr>
        <p:spPr>
          <a:xfrm>
            <a:off x="4730138" y="3799111"/>
            <a:ext cx="1535073" cy="782052"/>
          </a:xfrm>
          <a:prstGeom prst="wedgeRoundRectCallout">
            <a:avLst/>
          </a:prstGeom>
        </p:spPr>
        <p:style>
          <a:lnRef idx="2">
            <a:schemeClr val="dk1"/>
          </a:lnRef>
          <a:fillRef idx="1">
            <a:schemeClr val="lt1"/>
          </a:fillRef>
          <a:effectRef idx="0">
            <a:schemeClr val="dk1"/>
          </a:effectRef>
          <a:fontRef idx="minor">
            <a:schemeClr val="dk1"/>
          </a:fontRef>
        </p:style>
        <p:txBody>
          <a:bodyPr lIns="121917" tIns="60958" rIns="121917" bIns="60958" rtlCol="0" anchor="ctr"/>
          <a:lstStyle/>
          <a:p>
            <a:pPr algn="ctr"/>
            <a:r>
              <a:rPr lang="en-US" dirty="0" smtClean="0"/>
              <a:t>Freeze!</a:t>
            </a:r>
            <a:endParaRPr lang="en-US" dirty="0"/>
          </a:p>
        </p:txBody>
      </p:sp>
      <p:pic>
        <p:nvPicPr>
          <p:cNvPr id="20" name="Pictur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7201" y="747998"/>
            <a:ext cx="2833772" cy="2126996"/>
          </a:xfrm>
          <a:prstGeom prst="rect">
            <a:avLst/>
          </a:prstGeom>
        </p:spPr>
      </p:pic>
      <p:pic>
        <p:nvPicPr>
          <p:cNvPr id="21" name="Picture 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58972" y="1811496"/>
            <a:ext cx="2647221" cy="2647221"/>
          </a:xfrm>
          <a:prstGeom prst="rect">
            <a:avLst/>
          </a:prstGeom>
        </p:spPr>
      </p:pic>
      <p:pic>
        <p:nvPicPr>
          <p:cNvPr id="22" name="Picture 21"/>
          <p:cNvPicPr>
            <a:picLocks noChangeAspect="1"/>
          </p:cNvPicPr>
          <p:nvPr/>
        </p:nvPicPr>
        <p:blipFill rotWithShape="1">
          <a:blip r:embed="rId5" cstate="print">
            <a:extLst>
              <a:ext uri="{28A0092B-C50C-407E-A947-70E740481C1C}">
                <a14:useLocalDpi xmlns:a14="http://schemas.microsoft.com/office/drawing/2010/main" val="0"/>
              </a:ext>
            </a:extLst>
          </a:blip>
          <a:srcRect l="21567" t="7485" r="18969" b="6994"/>
          <a:stretch/>
        </p:blipFill>
        <p:spPr>
          <a:xfrm>
            <a:off x="6908800" y="3147139"/>
            <a:ext cx="2039016" cy="2932496"/>
          </a:xfrm>
          <a:prstGeom prst="rect">
            <a:avLst/>
          </a:prstGeom>
          <a:ln w="1905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0026548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12"/>
                                        </p:tgtEl>
                                      </p:cBhvr>
                                    </p:animEffect>
                                    <p:set>
                                      <p:cBhvr>
                                        <p:cTn id="22" dur="1" fill="hold">
                                          <p:stCondLst>
                                            <p:cond delay="499"/>
                                          </p:stCondLst>
                                        </p:cTn>
                                        <p:tgtEl>
                                          <p:spTgt spid="12"/>
                                        </p:tgtEl>
                                        <p:attrNameLst>
                                          <p:attrName>style.visibility</p:attrName>
                                        </p:attrNameLst>
                                      </p:cBhvr>
                                      <p:to>
                                        <p:strVal val="hidden"/>
                                      </p:to>
                                    </p:set>
                                  </p:childTnLst>
                                </p:cTn>
                              </p:par>
                              <p:par>
                                <p:cTn id="23" presetID="10" presetClass="exit" presetSubtype="0" fill="hold" grpId="1" nodeType="withEffect">
                                  <p:stCondLst>
                                    <p:cond delay="0"/>
                                  </p:stCondLst>
                                  <p:childTnLst>
                                    <p:animEffect transition="out" filter="fade">
                                      <p:cBhvr>
                                        <p:cTn id="24" dur="500"/>
                                        <p:tgtEl>
                                          <p:spTgt spid="4"/>
                                        </p:tgtEl>
                                      </p:cBhvr>
                                    </p:animEffect>
                                    <p:set>
                                      <p:cBhvr>
                                        <p:cTn id="25" dur="1" fill="hold">
                                          <p:stCondLst>
                                            <p:cond delay="499"/>
                                          </p:stCondLst>
                                        </p:cTn>
                                        <p:tgtEl>
                                          <p:spTgt spid="4"/>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42" presetClass="path" presetSubtype="0" accel="50000" decel="50000" fill="hold" grpId="0" nodeType="clickEffect">
                                  <p:stCondLst>
                                    <p:cond delay="0"/>
                                  </p:stCondLst>
                                  <p:childTnLst>
                                    <p:animMotion origin="layout" path="M 5.55556E-7 -1.15503E-6 L 0.05868 0.02903 " pathEditMode="relative" rAng="0" ptsTypes="AA">
                                      <p:cBhvr>
                                        <p:cTn id="29" dur="2000" fill="hold"/>
                                        <p:tgtEl>
                                          <p:spTgt spid="9"/>
                                        </p:tgtEl>
                                        <p:attrNameLst>
                                          <p:attrName>ppt_x</p:attrName>
                                          <p:attrName>ppt_y</p:attrName>
                                        </p:attrNameLst>
                                      </p:cBhvr>
                                      <p:rCtr x="2934" y="1452"/>
                                    </p:animMotion>
                                  </p:childTnLst>
                                </p:cTn>
                              </p:par>
                              <p:par>
                                <p:cTn id="30" presetID="42" presetClass="path" presetSubtype="0" accel="50000" decel="50000" fill="hold" grpId="0" nodeType="withEffect">
                                  <p:stCondLst>
                                    <p:cond delay="0"/>
                                  </p:stCondLst>
                                  <p:childTnLst>
                                    <p:animMotion origin="layout" path="M 3.61111E-6 1.05003E-7 L 0.06684 0.09141 " pathEditMode="relative" rAng="0" ptsTypes="AA">
                                      <p:cBhvr>
                                        <p:cTn id="31" dur="2000" fill="hold"/>
                                        <p:tgtEl>
                                          <p:spTgt spid="10"/>
                                        </p:tgtEl>
                                        <p:attrNameLst>
                                          <p:attrName>ppt_x</p:attrName>
                                          <p:attrName>ppt_y</p:attrName>
                                        </p:attrNameLst>
                                      </p:cBhvr>
                                      <p:rCtr x="3333" y="4571"/>
                                    </p:animMotion>
                                  </p:childTnLst>
                                </p:cTn>
                              </p:par>
                            </p:childTnLst>
                          </p:cTn>
                        </p:par>
                      </p:childTnLst>
                    </p:cTn>
                  </p:par>
                  <p:par>
                    <p:cTn id="32" fill="hold">
                      <p:stCondLst>
                        <p:cond delay="indefinite"/>
                      </p:stCondLst>
                      <p:childTnLst>
                        <p:par>
                          <p:cTn id="33" fill="hold">
                            <p:stCondLst>
                              <p:cond delay="0"/>
                            </p:stCondLst>
                            <p:childTnLst>
                              <p:par>
                                <p:cTn id="34" presetID="16" presetClass="entr" presetSubtype="37" fill="hold"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barn(outVertical)">
                                      <p:cBhvr>
                                        <p:cTn id="36" dur="500"/>
                                        <p:tgtEl>
                                          <p:spTgt spid="13"/>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500"/>
                                        <p:tgtEl>
                                          <p:spTgt spid="16"/>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500"/>
                                        <p:tgtEl>
                                          <p:spTgt spid="20"/>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fade">
                                      <p:cBhvr>
                                        <p:cTn id="51" dur="500"/>
                                        <p:tgtEl>
                                          <p:spTgt spid="21"/>
                                        </p:tgtEl>
                                      </p:cBhvr>
                                    </p:animEffect>
                                  </p:childTnLst>
                                </p:cTn>
                              </p:par>
                              <p:par>
                                <p:cTn id="52" presetID="9" presetClass="emph" presetSubtype="0" nodeType="withEffect">
                                  <p:stCondLst>
                                    <p:cond delay="0"/>
                                  </p:stCondLst>
                                  <p:childTnLst>
                                    <p:set>
                                      <p:cBhvr rctx="PPT">
                                        <p:cTn id="53" dur="indefinite"/>
                                        <p:tgtEl>
                                          <p:spTgt spid="20"/>
                                        </p:tgtEl>
                                        <p:attrNameLst>
                                          <p:attrName>style.opacity</p:attrName>
                                        </p:attrNameLst>
                                      </p:cBhvr>
                                      <p:to>
                                        <p:strVal val="0.5"/>
                                      </p:to>
                                    </p:set>
                                    <p:animEffect filter="image" prLst="opacity: 0.5">
                                      <p:cBhvr rctx="IE">
                                        <p:cTn id="54" dur="indefinite"/>
                                        <p:tgtEl>
                                          <p:spTgt spid="20"/>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500"/>
                                        <p:tgtEl>
                                          <p:spTgt spid="22"/>
                                        </p:tgtEl>
                                      </p:cBhvr>
                                    </p:animEffect>
                                  </p:childTnLst>
                                </p:cTn>
                              </p:par>
                              <p:par>
                                <p:cTn id="60" presetID="9" presetClass="emph" presetSubtype="0" nodeType="withEffect">
                                  <p:stCondLst>
                                    <p:cond delay="0"/>
                                  </p:stCondLst>
                                  <p:childTnLst>
                                    <p:set>
                                      <p:cBhvr rctx="PPT">
                                        <p:cTn id="61" dur="indefinite"/>
                                        <p:tgtEl>
                                          <p:spTgt spid="21"/>
                                        </p:tgtEl>
                                        <p:attrNameLst>
                                          <p:attrName>style.opacity</p:attrName>
                                        </p:attrNameLst>
                                      </p:cBhvr>
                                      <p:to>
                                        <p:strVal val="0.5"/>
                                      </p:to>
                                    </p:set>
                                    <p:animEffect filter="image" prLst="opacity: 0.5">
                                      <p:cBhvr rctx="IE">
                                        <p:cTn id="62" dur="indefinite"/>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11" grpId="0" animBg="1"/>
      <p:bldP spid="4" grpId="0" animBg="1"/>
      <p:bldP spid="4" grpId="1" animBg="1"/>
      <p:bldP spid="9" grpId="0" animBg="1"/>
      <p:bldP spid="10" grpId="0" animBg="1"/>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ight Arrow 20"/>
          <p:cNvSpPr/>
          <p:nvPr/>
        </p:nvSpPr>
        <p:spPr>
          <a:xfrm rot="18351267">
            <a:off x="3731357" y="3819503"/>
            <a:ext cx="1647524" cy="446860"/>
          </a:xfrm>
          <a:prstGeom prst="rightArrow">
            <a:avLst/>
          </a:prstGeom>
          <a:solidFill>
            <a:srgbClr val="FFFF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Coin Toss</a:t>
            </a:r>
            <a:endParaRPr lang="en-US" dirty="0"/>
          </a:p>
        </p:txBody>
      </p:sp>
      <p:sp>
        <p:nvSpPr>
          <p:cNvPr id="4" name="Footer Placeholder 3"/>
          <p:cNvSpPr>
            <a:spLocks noGrp="1"/>
          </p:cNvSpPr>
          <p:nvPr>
            <p:ph type="ftr" sz="quarter" idx="3"/>
          </p:nvPr>
        </p:nvSpPr>
        <p:spPr/>
        <p:txBody>
          <a:bodyPr/>
          <a:lstStyle/>
          <a:p>
            <a:r>
              <a:rPr lang="en-US" smtClean="0"/>
              <a:t>USLACROSSE.ARBITERSPORTS.COM | USLACROSSE.ORG</a:t>
            </a:r>
            <a:endParaRPr lang="en-US" dirty="0" smtClean="0"/>
          </a:p>
        </p:txBody>
      </p:sp>
      <p:sp>
        <p:nvSpPr>
          <p:cNvPr id="10" name="Right Arrow 9"/>
          <p:cNvSpPr/>
          <p:nvPr/>
        </p:nvSpPr>
        <p:spPr>
          <a:xfrm rot="13727692">
            <a:off x="6869174" y="3773625"/>
            <a:ext cx="1647524" cy="446860"/>
          </a:xfrm>
          <a:prstGeom prst="rightArrow">
            <a:avLst/>
          </a:prstGeom>
          <a:solidFill>
            <a:srgbClr val="FFFF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1" name="Shape 167"/>
          <p:cNvSpPr/>
          <p:nvPr/>
        </p:nvSpPr>
        <p:spPr>
          <a:xfrm>
            <a:off x="3967238" y="4375666"/>
            <a:ext cx="464791" cy="38997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R</a:t>
            </a:r>
            <a:endParaRPr sz="2700" dirty="0">
              <a:solidFill>
                <a:schemeClr val="bg1"/>
              </a:solidFill>
            </a:endParaRPr>
          </a:p>
        </p:txBody>
      </p:sp>
      <p:sp>
        <p:nvSpPr>
          <p:cNvPr id="13" name="Shape 167"/>
          <p:cNvSpPr/>
          <p:nvPr/>
        </p:nvSpPr>
        <p:spPr>
          <a:xfrm>
            <a:off x="7938903" y="4396038"/>
            <a:ext cx="464791" cy="38997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U</a:t>
            </a:r>
            <a:endParaRPr sz="2700" dirty="0">
              <a:solidFill>
                <a:schemeClr val="bg1"/>
              </a:solidFill>
            </a:endParaRPr>
          </a:p>
        </p:txBody>
      </p:sp>
      <p:grpSp>
        <p:nvGrpSpPr>
          <p:cNvPr id="25" name="Group 24"/>
          <p:cNvGrpSpPr/>
          <p:nvPr/>
        </p:nvGrpSpPr>
        <p:grpSpPr>
          <a:xfrm>
            <a:off x="8403693" y="4841468"/>
            <a:ext cx="698456" cy="383112"/>
            <a:chOff x="6422220" y="3183921"/>
            <a:chExt cx="523842" cy="287334"/>
          </a:xfrm>
        </p:grpSpPr>
        <p:sp>
          <p:nvSpPr>
            <p:cNvPr id="18" name="Shape 161"/>
            <p:cNvSpPr/>
            <p:nvPr/>
          </p:nvSpPr>
          <p:spPr>
            <a:xfrm>
              <a:off x="6422220" y="3183922"/>
              <a:ext cx="261921" cy="287333"/>
            </a:xfrm>
            <a:prstGeom prst="rect">
              <a:avLst/>
            </a:prstGeom>
            <a:solidFill>
              <a:schemeClr val="accent1"/>
            </a:solidFill>
            <a:ln>
              <a:solidFill>
                <a:srgbClr val="000000"/>
              </a:solidFill>
              <a:miter lim="400000"/>
            </a:ln>
            <a:effectLst>
              <a:outerShdw blurRad="63500" dist="25400" dir="5400000" rotWithShape="0">
                <a:srgbClr val="000000">
                  <a:alpha val="50000"/>
                </a:srgbClr>
              </a:outerShdw>
            </a:effectLst>
            <a:extLst>
              <a:ext uri="{C572A759-6A51-4108-AA02-DFA0A04FC94B}">
                <ma14:wrappingTextBoxFlag xmlns="" xmlns:ma14="http://schemas.microsoft.com/office/mac/drawingml/2011/main" val="1"/>
              </a:ext>
            </a:extLst>
          </p:spPr>
          <p:txBody>
            <a:bodyPr lIns="50800" tIns="50800" rIns="50800" bIns="50800" anchor="ctr"/>
            <a:lstStyle>
              <a:lvl1pPr>
                <a:defRPr sz="2100" b="1">
                  <a:solidFill>
                    <a:srgbClr val="FFFFFF"/>
                  </a:solidFill>
                  <a:latin typeface="Helvetica"/>
                  <a:ea typeface="Helvetica"/>
                  <a:cs typeface="Helvetica"/>
                  <a:sym typeface="Helvetica"/>
                </a:defRPr>
              </a:lvl1pPr>
            </a:lstStyle>
            <a:p>
              <a:pPr algn="ctr"/>
              <a:r>
                <a:rPr lang="en-US" sz="2400" dirty="0"/>
                <a:t>V</a:t>
              </a:r>
              <a:endParaRPr sz="2400" dirty="0"/>
            </a:p>
          </p:txBody>
        </p:sp>
        <p:sp>
          <p:nvSpPr>
            <p:cNvPr id="24" name="Shape 161"/>
            <p:cNvSpPr/>
            <p:nvPr/>
          </p:nvSpPr>
          <p:spPr>
            <a:xfrm>
              <a:off x="6684141" y="3183921"/>
              <a:ext cx="261921" cy="287333"/>
            </a:xfrm>
            <a:prstGeom prst="rect">
              <a:avLst/>
            </a:prstGeom>
            <a:solidFill>
              <a:schemeClr val="accent1"/>
            </a:solidFill>
            <a:ln>
              <a:solidFill>
                <a:srgbClr val="000000"/>
              </a:solidFill>
              <a:miter lim="400000"/>
            </a:ln>
            <a:effectLst>
              <a:outerShdw blurRad="63500" dist="25400" dir="5400000" rotWithShape="0">
                <a:srgbClr val="000000">
                  <a:alpha val="50000"/>
                </a:srgbClr>
              </a:outerShdw>
            </a:effectLst>
            <a:extLst>
              <a:ext uri="{C572A759-6A51-4108-AA02-DFA0A04FC94B}">
                <ma14:wrappingTextBoxFlag xmlns="" xmlns:ma14="http://schemas.microsoft.com/office/mac/drawingml/2011/main" val="1"/>
              </a:ext>
            </a:extLst>
          </p:spPr>
          <p:txBody>
            <a:bodyPr lIns="50800" tIns="50800" rIns="50800" bIns="50800" anchor="ctr"/>
            <a:lstStyle>
              <a:lvl1pPr>
                <a:defRPr sz="2100" b="1">
                  <a:solidFill>
                    <a:srgbClr val="FFFFFF"/>
                  </a:solidFill>
                  <a:latin typeface="Helvetica"/>
                  <a:ea typeface="Helvetica"/>
                  <a:cs typeface="Helvetica"/>
                  <a:sym typeface="Helvetica"/>
                </a:defRPr>
              </a:lvl1pPr>
            </a:lstStyle>
            <a:p>
              <a:pPr algn="ctr"/>
              <a:r>
                <a:rPr lang="en-US" sz="2400" dirty="0"/>
                <a:t>V</a:t>
              </a:r>
              <a:endParaRPr sz="2400" dirty="0"/>
            </a:p>
          </p:txBody>
        </p:sp>
      </p:grpSp>
      <p:grpSp>
        <p:nvGrpSpPr>
          <p:cNvPr id="28" name="Group 27"/>
          <p:cNvGrpSpPr/>
          <p:nvPr/>
        </p:nvGrpSpPr>
        <p:grpSpPr>
          <a:xfrm>
            <a:off x="3063840" y="4786012"/>
            <a:ext cx="1043717" cy="383112"/>
            <a:chOff x="1905000" y="3382560"/>
            <a:chExt cx="782788" cy="287334"/>
          </a:xfrm>
        </p:grpSpPr>
        <p:sp>
          <p:nvSpPr>
            <p:cNvPr id="17" name="Shape 161"/>
            <p:cNvSpPr/>
            <p:nvPr/>
          </p:nvSpPr>
          <p:spPr>
            <a:xfrm>
              <a:off x="1905000" y="3382561"/>
              <a:ext cx="261921" cy="287333"/>
            </a:xfrm>
            <a:prstGeom prst="rect">
              <a:avLst/>
            </a:prstGeom>
            <a:solidFill>
              <a:srgbClr val="C00000"/>
            </a:solidFill>
            <a:ln>
              <a:solidFill>
                <a:srgbClr val="000000"/>
              </a:solidFill>
              <a:miter lim="400000"/>
            </a:ln>
            <a:effectLst>
              <a:outerShdw blurRad="63500" dist="25400" dir="5400000" rotWithShape="0">
                <a:srgbClr val="000000">
                  <a:alpha val="50000"/>
                </a:srgbClr>
              </a:outerShdw>
            </a:effectLst>
            <a:extLst>
              <a:ext uri="{C572A759-6A51-4108-AA02-DFA0A04FC94B}">
                <ma14:wrappingTextBoxFlag xmlns="" xmlns:ma14="http://schemas.microsoft.com/office/mac/drawingml/2011/main" val="1"/>
              </a:ext>
            </a:extLst>
          </p:spPr>
          <p:txBody>
            <a:bodyPr lIns="50800" tIns="50800" rIns="50800" bIns="50800" anchor="ctr"/>
            <a:lstStyle>
              <a:lvl1pPr>
                <a:defRPr sz="2100" b="1">
                  <a:solidFill>
                    <a:srgbClr val="FFFFFF"/>
                  </a:solidFill>
                  <a:latin typeface="Helvetica"/>
                  <a:ea typeface="Helvetica"/>
                  <a:cs typeface="Helvetica"/>
                  <a:sym typeface="Helvetica"/>
                </a:defRPr>
              </a:lvl1pPr>
            </a:lstStyle>
            <a:p>
              <a:pPr algn="ctr"/>
              <a:r>
                <a:rPr lang="en-US" sz="2400" dirty="0"/>
                <a:t>H</a:t>
              </a:r>
              <a:endParaRPr sz="2400" dirty="0"/>
            </a:p>
          </p:txBody>
        </p:sp>
        <p:sp>
          <p:nvSpPr>
            <p:cNvPr id="26" name="Shape 161"/>
            <p:cNvSpPr/>
            <p:nvPr/>
          </p:nvSpPr>
          <p:spPr>
            <a:xfrm>
              <a:off x="2166920" y="3382561"/>
              <a:ext cx="261921" cy="287333"/>
            </a:xfrm>
            <a:prstGeom prst="rect">
              <a:avLst/>
            </a:prstGeom>
            <a:solidFill>
              <a:srgbClr val="C00000"/>
            </a:solidFill>
            <a:ln>
              <a:solidFill>
                <a:srgbClr val="000000"/>
              </a:solidFill>
              <a:miter lim="400000"/>
            </a:ln>
            <a:effectLst>
              <a:outerShdw blurRad="63500" dist="25400" dir="5400000" rotWithShape="0">
                <a:srgbClr val="000000">
                  <a:alpha val="50000"/>
                </a:srgbClr>
              </a:outerShdw>
            </a:effectLst>
            <a:extLst>
              <a:ext uri="{C572A759-6A51-4108-AA02-DFA0A04FC94B}">
                <ma14:wrappingTextBoxFlag xmlns="" xmlns:ma14="http://schemas.microsoft.com/office/mac/drawingml/2011/main" val="1"/>
              </a:ext>
            </a:extLst>
          </p:spPr>
          <p:txBody>
            <a:bodyPr lIns="50800" tIns="50800" rIns="50800" bIns="50800" anchor="ctr"/>
            <a:lstStyle>
              <a:lvl1pPr>
                <a:defRPr sz="2100" b="1">
                  <a:solidFill>
                    <a:srgbClr val="FFFFFF"/>
                  </a:solidFill>
                  <a:latin typeface="Helvetica"/>
                  <a:ea typeface="Helvetica"/>
                  <a:cs typeface="Helvetica"/>
                  <a:sym typeface="Helvetica"/>
                </a:defRPr>
              </a:lvl1pPr>
            </a:lstStyle>
            <a:p>
              <a:pPr algn="ctr"/>
              <a:r>
                <a:rPr lang="en-US" sz="2400" dirty="0"/>
                <a:t>H</a:t>
              </a:r>
              <a:endParaRPr sz="2400" dirty="0"/>
            </a:p>
          </p:txBody>
        </p:sp>
        <p:sp>
          <p:nvSpPr>
            <p:cNvPr id="27" name="Shape 161"/>
            <p:cNvSpPr/>
            <p:nvPr/>
          </p:nvSpPr>
          <p:spPr>
            <a:xfrm>
              <a:off x="2425867" y="3382560"/>
              <a:ext cx="261921" cy="287333"/>
            </a:xfrm>
            <a:prstGeom prst="rect">
              <a:avLst/>
            </a:prstGeom>
            <a:solidFill>
              <a:srgbClr val="C00000"/>
            </a:solidFill>
            <a:ln>
              <a:solidFill>
                <a:srgbClr val="000000"/>
              </a:solidFill>
              <a:miter lim="400000"/>
            </a:ln>
            <a:effectLst>
              <a:outerShdw blurRad="63500" dist="25400" dir="5400000" rotWithShape="0">
                <a:srgbClr val="000000">
                  <a:alpha val="50000"/>
                </a:srgbClr>
              </a:outerShdw>
            </a:effectLst>
            <a:extLst>
              <a:ext uri="{C572A759-6A51-4108-AA02-DFA0A04FC94B}">
                <ma14:wrappingTextBoxFlag xmlns="" xmlns:ma14="http://schemas.microsoft.com/office/mac/drawingml/2011/main" val="1"/>
              </a:ext>
            </a:extLst>
          </p:spPr>
          <p:txBody>
            <a:bodyPr lIns="50800" tIns="50800" rIns="50800" bIns="50800" anchor="ctr"/>
            <a:lstStyle>
              <a:lvl1pPr>
                <a:defRPr sz="2100" b="1">
                  <a:solidFill>
                    <a:srgbClr val="FFFFFF"/>
                  </a:solidFill>
                  <a:latin typeface="Helvetica"/>
                  <a:ea typeface="Helvetica"/>
                  <a:cs typeface="Helvetica"/>
                  <a:sym typeface="Helvetica"/>
                </a:defRPr>
              </a:lvl1pPr>
            </a:lstStyle>
            <a:p>
              <a:pPr algn="ctr"/>
              <a:r>
                <a:rPr lang="en-US" sz="2400" dirty="0"/>
                <a:t>H</a:t>
              </a:r>
              <a:endParaRPr sz="2400" dirty="0"/>
            </a:p>
          </p:txBody>
        </p:sp>
      </p:grpSp>
    </p:spTree>
    <p:extLst>
      <p:ext uri="{BB962C8B-B14F-4D97-AF65-F5344CB8AC3E}">
        <p14:creationId xmlns:p14="http://schemas.microsoft.com/office/powerpoint/2010/main" val="32212789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down)">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21"/>
                                        </p:tgtEl>
                                      </p:cBhvr>
                                    </p:animEffect>
                                    <p:set>
                                      <p:cBhvr>
                                        <p:cTn id="17" dur="1" fill="hold">
                                          <p:stCondLst>
                                            <p:cond delay="499"/>
                                          </p:stCondLst>
                                        </p:cTn>
                                        <p:tgtEl>
                                          <p:spTgt spid="21"/>
                                        </p:tgtEl>
                                        <p:attrNameLst>
                                          <p:attrName>style.visibility</p:attrName>
                                        </p:attrNameLst>
                                      </p:cBhvr>
                                      <p:to>
                                        <p:strVal val="hidden"/>
                                      </p:to>
                                    </p:set>
                                  </p:childTnLst>
                                </p:cTn>
                              </p:par>
                              <p:par>
                                <p:cTn id="18" presetID="10" presetClass="exit" presetSubtype="0" fill="hold" grpId="1" nodeType="withEffect">
                                  <p:stCondLst>
                                    <p:cond delay="0"/>
                                  </p:stCondLst>
                                  <p:childTnLst>
                                    <p:animEffect transition="out" filter="fade">
                                      <p:cBhvr>
                                        <p:cTn id="19" dur="500"/>
                                        <p:tgtEl>
                                          <p:spTgt spid="10"/>
                                        </p:tgtEl>
                                      </p:cBhvr>
                                    </p:animEffect>
                                    <p:set>
                                      <p:cBhvr>
                                        <p:cTn id="20" dur="1" fill="hold">
                                          <p:stCondLst>
                                            <p:cond delay="499"/>
                                          </p:stCondLst>
                                        </p:cTn>
                                        <p:tgtEl>
                                          <p:spTgt spid="10"/>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42" presetClass="path" presetSubtype="0" accel="50000" decel="50000" fill="hold" nodeType="clickEffect">
                                  <p:stCondLst>
                                    <p:cond delay="0"/>
                                  </p:stCondLst>
                                  <p:childTnLst>
                                    <p:animMotion origin="layout" path="M 2.77778E-6 4.52749E-6 L 0.2059 -0.32953 " pathEditMode="relative" rAng="0" ptsTypes="AA">
                                      <p:cBhvr>
                                        <p:cTn id="24" dur="2000" fill="hold"/>
                                        <p:tgtEl>
                                          <p:spTgt spid="28"/>
                                        </p:tgtEl>
                                        <p:attrNameLst>
                                          <p:attrName>ppt_x</p:attrName>
                                          <p:attrName>ppt_y</p:attrName>
                                        </p:attrNameLst>
                                      </p:cBhvr>
                                      <p:rCtr x="10295" y="-16492"/>
                                    </p:animMotion>
                                  </p:childTnLst>
                                </p:cTn>
                              </p:par>
                              <p:par>
                                <p:cTn id="25" presetID="42" presetClass="path" presetSubtype="0" accel="50000" decel="50000" fill="hold" nodeType="withEffect">
                                  <p:stCondLst>
                                    <p:cond delay="0"/>
                                  </p:stCondLst>
                                  <p:childTnLst>
                                    <p:animMotion origin="layout" path="M -1.94444E-6 4.87956E-6 L -0.21788 -0.15967 " pathEditMode="relative" rAng="0" ptsTypes="AA">
                                      <p:cBhvr>
                                        <p:cTn id="26" dur="2000" fill="hold"/>
                                        <p:tgtEl>
                                          <p:spTgt spid="25"/>
                                        </p:tgtEl>
                                        <p:attrNameLst>
                                          <p:attrName>ppt_x</p:attrName>
                                          <p:attrName>ppt_y</p:attrName>
                                        </p:attrNameLst>
                                      </p:cBhvr>
                                      <p:rCtr x="-10903" y="-7999"/>
                                    </p:animMotion>
                                  </p:childTnLst>
                                </p:cTn>
                              </p:par>
                              <p:par>
                                <p:cTn id="27" presetID="42" presetClass="path" presetSubtype="0" accel="50000" decel="50000" fill="hold" grpId="0" nodeType="withEffect">
                                  <p:stCondLst>
                                    <p:cond delay="0"/>
                                  </p:stCondLst>
                                  <p:childTnLst>
                                    <p:animMotion origin="layout" path="M -4.44444E-6 3.89129E-7 L 0.07223 -0.18129 " pathEditMode="relative" rAng="0" ptsTypes="AA">
                                      <p:cBhvr>
                                        <p:cTn id="28" dur="2000" fill="hold"/>
                                        <p:tgtEl>
                                          <p:spTgt spid="11"/>
                                        </p:tgtEl>
                                        <p:attrNameLst>
                                          <p:attrName>ppt_x</p:attrName>
                                          <p:attrName>ppt_y</p:attrName>
                                        </p:attrNameLst>
                                      </p:cBhvr>
                                      <p:rCtr x="3611" y="-9080"/>
                                    </p:animMotion>
                                  </p:childTnLst>
                                </p:cTn>
                              </p:par>
                              <p:par>
                                <p:cTn id="29" presetID="42" presetClass="path" presetSubtype="0" accel="50000" decel="50000" fill="hold" grpId="0" nodeType="withEffect">
                                  <p:stCondLst>
                                    <p:cond delay="0"/>
                                  </p:stCondLst>
                                  <p:childTnLst>
                                    <p:animMotion origin="layout" path="M 1.11111E-6 2.063E-6 L -0.08681 -0.18438 " pathEditMode="relative" rAng="0" ptsTypes="AA">
                                      <p:cBhvr>
                                        <p:cTn id="30" dur="2000" fill="hold"/>
                                        <p:tgtEl>
                                          <p:spTgt spid="13"/>
                                        </p:tgtEl>
                                        <p:attrNameLst>
                                          <p:attrName>ppt_x</p:attrName>
                                          <p:attrName>ppt_y</p:attrName>
                                        </p:attrNameLst>
                                      </p:cBhvr>
                                      <p:rCtr x="-4340" y="-9234"/>
                                    </p:animMotion>
                                  </p:childTnLst>
                                </p:cTn>
                              </p:par>
                            </p:childTnLst>
                          </p:cTn>
                        </p:par>
                      </p:childTnLst>
                    </p:cTn>
                  </p:par>
                  <p:par>
                    <p:cTn id="31" fill="hold">
                      <p:stCondLst>
                        <p:cond delay="indefinite"/>
                      </p:stCondLst>
                      <p:childTnLst>
                        <p:par>
                          <p:cTn id="32" fill="hold">
                            <p:stCondLst>
                              <p:cond delay="0"/>
                            </p:stCondLst>
                            <p:childTnLst>
                              <p:par>
                                <p:cTn id="33" presetID="50" presetClass="path" presetSubtype="0" accel="50000" decel="50000" fill="hold" nodeType="clickEffect">
                                  <p:stCondLst>
                                    <p:cond delay="0"/>
                                  </p:stCondLst>
                                  <p:childTnLst>
                                    <p:animMotion origin="layout" path="M 0.2059 -0.32953 L 0.16423 -0.32953 C 0.14531 -0.32953 0.12257 -0.30513 0.12257 -0.28506 L 0.12257 -0.24059 " pathEditMode="relative" rAng="0" ptsTypes="FfFF">
                                      <p:cBhvr>
                                        <p:cTn id="34" dur="2000" fill="hold"/>
                                        <p:tgtEl>
                                          <p:spTgt spid="28"/>
                                        </p:tgtEl>
                                        <p:attrNameLst>
                                          <p:attrName>ppt_x</p:attrName>
                                          <p:attrName>ppt_y</p:attrName>
                                        </p:attrNameLst>
                                      </p:cBhvr>
                                      <p:rCtr x="-4167" y="4447"/>
                                    </p:animMotion>
                                  </p:childTnLst>
                                </p:cTn>
                              </p:par>
                              <p:par>
                                <p:cTn id="35" presetID="36" presetClass="path" presetSubtype="0" accel="50000" decel="50000" fill="hold" grpId="1" nodeType="withEffect">
                                  <p:stCondLst>
                                    <p:cond delay="0"/>
                                  </p:stCondLst>
                                  <p:childTnLst>
                                    <p:animMotion origin="layout" path="M 0.07223 -0.18129 L 0.07223 -0.1294 C 0.07223 -0.10624 0.09428 -0.07752 0.1125 -0.07752 L 0.15278 -0.07752 " pathEditMode="relative" rAng="0" ptsTypes="FfFF">
                                      <p:cBhvr>
                                        <p:cTn id="36" dur="2000" fill="hold"/>
                                        <p:tgtEl>
                                          <p:spTgt spid="11"/>
                                        </p:tgtEl>
                                        <p:attrNameLst>
                                          <p:attrName>ppt_x</p:attrName>
                                          <p:attrName>ppt_y</p:attrName>
                                        </p:attrNameLst>
                                      </p:cBhvr>
                                      <p:rCtr x="4028" y="5188"/>
                                    </p:animMotion>
                                  </p:childTnLst>
                                </p:cTn>
                              </p:par>
                              <p:par>
                                <p:cTn id="37" presetID="43" presetClass="path" presetSubtype="0" accel="50000" decel="50000" fill="hold" nodeType="withEffect">
                                  <p:stCondLst>
                                    <p:cond delay="0"/>
                                  </p:stCondLst>
                                  <p:childTnLst>
                                    <p:animMotion origin="layout" path="M -0.21788 -0.15967 L -0.17621 -0.15967 C -0.15764 -0.15967 -0.13455 -0.18438 -0.13455 -0.20445 L -0.13455 -0.24862 " pathEditMode="relative" rAng="0" ptsTypes="FfFF">
                                      <p:cBhvr>
                                        <p:cTn id="38" dur="2000" fill="hold"/>
                                        <p:tgtEl>
                                          <p:spTgt spid="25"/>
                                        </p:tgtEl>
                                        <p:attrNameLst>
                                          <p:attrName>ppt_x</p:attrName>
                                          <p:attrName>ppt_y</p:attrName>
                                        </p:attrNameLst>
                                      </p:cBhvr>
                                      <p:rCtr x="4167" y="-4447"/>
                                    </p:animMotion>
                                  </p:childTnLst>
                                </p:cTn>
                              </p:par>
                              <p:par>
                                <p:cTn id="39" presetID="57" presetClass="path" presetSubtype="0" accel="50000" decel="50000" fill="hold" grpId="1" nodeType="withEffect">
                                  <p:stCondLst>
                                    <p:cond delay="0"/>
                                  </p:stCondLst>
                                  <p:childTnLst>
                                    <p:animMotion origin="layout" path="M -0.08681 -0.18438 L -0.08681 -0.22946 C -0.08681 -0.24892 -0.1099 -0.27332 -0.12847 -0.27332 L -0.17014 -0.27332 " pathEditMode="relative" rAng="0" ptsTypes="FfFF">
                                      <p:cBhvr>
                                        <p:cTn id="40" dur="2000" fill="hold"/>
                                        <p:tgtEl>
                                          <p:spTgt spid="13"/>
                                        </p:tgtEl>
                                        <p:attrNameLst>
                                          <p:attrName>ppt_x</p:attrName>
                                          <p:attrName>ppt_y</p:attrName>
                                        </p:attrNameLst>
                                      </p:cBhvr>
                                      <p:rCtr x="-4167" y="-4447"/>
                                    </p:animMotion>
                                  </p:childTnLst>
                                </p:cTn>
                              </p:par>
                              <p:par>
                                <p:cTn id="41" presetID="8" presetClass="emph" presetSubtype="0" fill="hold" nodeType="withEffect">
                                  <p:stCondLst>
                                    <p:cond delay="0"/>
                                  </p:stCondLst>
                                  <p:childTnLst>
                                    <p:animRot by="-5400000">
                                      <p:cBhvr>
                                        <p:cTn id="42" dur="2000" fill="hold"/>
                                        <p:tgtEl>
                                          <p:spTgt spid="28"/>
                                        </p:tgtEl>
                                        <p:attrNameLst>
                                          <p:attrName>r</p:attrName>
                                        </p:attrNameLst>
                                      </p:cBhvr>
                                    </p:animRot>
                                  </p:childTnLst>
                                </p:cTn>
                              </p:par>
                              <p:par>
                                <p:cTn id="43" presetID="8" presetClass="emph" presetSubtype="0" fill="hold" nodeType="withEffect">
                                  <p:stCondLst>
                                    <p:cond delay="0"/>
                                  </p:stCondLst>
                                  <p:childTnLst>
                                    <p:animRot by="5400000">
                                      <p:cBhvr>
                                        <p:cTn id="44" dur="2000" fill="hold"/>
                                        <p:tgtEl>
                                          <p:spTgt spid="2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1" grpId="1" animBg="1"/>
      <p:bldP spid="10" grpId="0" animBg="1"/>
      <p:bldP spid="10" grpId="1" animBg="1"/>
      <p:bldP spid="11" grpId="0" animBg="1"/>
      <p:bldP spid="11" grpId="1" animBg="1"/>
      <p:bldP spid="13" grpId="0" animBg="1"/>
      <p:bldP spid="13"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Isosceles Triangle 21"/>
          <p:cNvSpPr/>
          <p:nvPr/>
        </p:nvSpPr>
        <p:spPr>
          <a:xfrm>
            <a:off x="3454401" y="3024677"/>
            <a:ext cx="5273375" cy="3520591"/>
          </a:xfrm>
          <a:prstGeom prst="triangle">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vert="horz" lIns="121917" tIns="60958" rIns="121917" bIns="60958" rtlCol="0" anchor="ctr"/>
          <a:lstStyle/>
          <a:p>
            <a:pPr algn="ctr"/>
            <a:r>
              <a:rPr lang="en-US" sz="3700" dirty="0">
                <a:solidFill>
                  <a:sysClr val="windowText" lastClr="000000"/>
                </a:solidFill>
              </a:rPr>
              <a:t>Focus</a:t>
            </a:r>
          </a:p>
        </p:txBody>
      </p:sp>
      <p:sp>
        <p:nvSpPr>
          <p:cNvPr id="21" name="Right Arrow 20"/>
          <p:cNvSpPr/>
          <p:nvPr/>
        </p:nvSpPr>
        <p:spPr>
          <a:xfrm rot="18845252">
            <a:off x="4359681" y="3688150"/>
            <a:ext cx="2071868" cy="431252"/>
          </a:xfrm>
          <a:prstGeom prst="rightArrow">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20" name="Right Arrow 19"/>
          <p:cNvSpPr/>
          <p:nvPr/>
        </p:nvSpPr>
        <p:spPr>
          <a:xfrm rot="12185385">
            <a:off x="6065093" y="4048875"/>
            <a:ext cx="2476795" cy="431252"/>
          </a:xfrm>
          <a:prstGeom prst="rightArrow">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4" name="Title 3"/>
          <p:cNvSpPr>
            <a:spLocks noGrp="1"/>
          </p:cNvSpPr>
          <p:nvPr>
            <p:ph type="title"/>
          </p:nvPr>
        </p:nvSpPr>
        <p:spPr/>
        <p:txBody>
          <a:bodyPr>
            <a:normAutofit fontScale="90000"/>
          </a:bodyPr>
          <a:lstStyle/>
          <a:p>
            <a:r>
              <a:rPr lang="en-US" dirty="0" smtClean="0"/>
              <a:t>Equipment Checks</a:t>
            </a:r>
            <a:endParaRPr lang="en-US" dirty="0"/>
          </a:p>
        </p:txBody>
      </p:sp>
      <p:sp>
        <p:nvSpPr>
          <p:cNvPr id="3" name="Footer Placeholder 2"/>
          <p:cNvSpPr>
            <a:spLocks noGrp="1"/>
          </p:cNvSpPr>
          <p:nvPr>
            <p:ph type="ftr" sz="quarter" idx="3"/>
          </p:nvPr>
        </p:nvSpPr>
        <p:spPr/>
        <p:txBody>
          <a:bodyPr/>
          <a:lstStyle/>
          <a:p>
            <a:r>
              <a:rPr lang="en-US" smtClean="0"/>
              <a:t>USLACROSSE.ARBITERSPORTS.COM | USLACROSSE.ORG</a:t>
            </a:r>
            <a:endParaRPr lang="en-US" dirty="0" smtClean="0"/>
          </a:p>
        </p:txBody>
      </p:sp>
      <p:sp>
        <p:nvSpPr>
          <p:cNvPr id="5" name="Shape 161"/>
          <p:cNvSpPr/>
          <p:nvPr/>
        </p:nvSpPr>
        <p:spPr>
          <a:xfrm>
            <a:off x="4361407" y="4911938"/>
            <a:ext cx="349228" cy="383111"/>
          </a:xfrm>
          <a:prstGeom prst="rect">
            <a:avLst/>
          </a:prstGeom>
          <a:solidFill>
            <a:schemeClr val="accent1"/>
          </a:solidFill>
          <a:ln>
            <a:solidFill>
              <a:srgbClr val="000000"/>
            </a:solidFill>
            <a:miter lim="400000"/>
          </a:ln>
          <a:effectLst>
            <a:outerShdw blurRad="63500" dist="25400" dir="5400000" rotWithShape="0">
              <a:srgbClr val="000000">
                <a:alpha val="5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solidFill>
                  <a:srgbClr val="FFFFFF"/>
                </a:solidFill>
                <a:latin typeface="Helvetica"/>
                <a:ea typeface="Helvetica"/>
                <a:cs typeface="Helvetica"/>
                <a:sym typeface="Helvetica"/>
              </a:defRPr>
            </a:lvl1pPr>
          </a:lstStyle>
          <a:p>
            <a:pPr algn="ctr"/>
            <a:r>
              <a:rPr lang="en-US" sz="2400" dirty="0"/>
              <a:t>M</a:t>
            </a:r>
            <a:endParaRPr sz="2400" dirty="0"/>
          </a:p>
        </p:txBody>
      </p:sp>
      <p:sp>
        <p:nvSpPr>
          <p:cNvPr id="6" name="Shape 161"/>
          <p:cNvSpPr/>
          <p:nvPr/>
        </p:nvSpPr>
        <p:spPr>
          <a:xfrm>
            <a:off x="8050595" y="4948519"/>
            <a:ext cx="349228" cy="383111"/>
          </a:xfrm>
          <a:prstGeom prst="rect">
            <a:avLst/>
          </a:prstGeom>
          <a:solidFill>
            <a:srgbClr val="C00000"/>
          </a:solidFill>
          <a:ln>
            <a:solidFill>
              <a:srgbClr val="000000"/>
            </a:solidFill>
            <a:miter lim="400000"/>
          </a:ln>
          <a:effectLst>
            <a:outerShdw blurRad="63500" dist="25400" dir="5400000" rotWithShape="0">
              <a:srgbClr val="000000">
                <a:alpha val="5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solidFill>
                  <a:srgbClr val="FFFFFF"/>
                </a:solidFill>
                <a:latin typeface="Helvetica"/>
                <a:ea typeface="Helvetica"/>
                <a:cs typeface="Helvetica"/>
                <a:sym typeface="Helvetica"/>
              </a:defRPr>
            </a:lvl1pPr>
          </a:lstStyle>
          <a:p>
            <a:pPr algn="ctr"/>
            <a:r>
              <a:rPr sz="2400" dirty="0"/>
              <a:t>M</a:t>
            </a:r>
          </a:p>
        </p:txBody>
      </p:sp>
      <p:sp>
        <p:nvSpPr>
          <p:cNvPr id="7" name="Shape 167"/>
          <p:cNvSpPr/>
          <p:nvPr/>
        </p:nvSpPr>
        <p:spPr>
          <a:xfrm>
            <a:off x="4478239" y="4397279"/>
            <a:ext cx="464791" cy="38997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T</a:t>
            </a:r>
            <a:endParaRPr sz="2700" dirty="0">
              <a:solidFill>
                <a:schemeClr val="bg1"/>
              </a:solidFill>
            </a:endParaRPr>
          </a:p>
        </p:txBody>
      </p:sp>
      <p:sp>
        <p:nvSpPr>
          <p:cNvPr id="8" name="Shape 167"/>
          <p:cNvSpPr/>
          <p:nvPr/>
        </p:nvSpPr>
        <p:spPr>
          <a:xfrm>
            <a:off x="8211649" y="4528091"/>
            <a:ext cx="464791" cy="38997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L</a:t>
            </a:r>
            <a:endParaRPr sz="2700" dirty="0">
              <a:solidFill>
                <a:schemeClr val="bg1"/>
              </a:solidFill>
            </a:endParaRPr>
          </a:p>
        </p:txBody>
      </p:sp>
      <p:sp>
        <p:nvSpPr>
          <p:cNvPr id="10" name="Shape 161"/>
          <p:cNvSpPr/>
          <p:nvPr/>
        </p:nvSpPr>
        <p:spPr>
          <a:xfrm>
            <a:off x="7778773" y="6375398"/>
            <a:ext cx="349228" cy="383111"/>
          </a:xfrm>
          <a:prstGeom prst="rect">
            <a:avLst/>
          </a:prstGeom>
          <a:solidFill>
            <a:srgbClr val="C00000"/>
          </a:solidFill>
          <a:ln>
            <a:solidFill>
              <a:srgbClr val="000000"/>
            </a:solidFill>
            <a:miter lim="400000"/>
          </a:ln>
          <a:effectLst>
            <a:outerShdw blurRad="63500" dist="25400" dir="5400000" rotWithShape="0">
              <a:srgbClr val="000000">
                <a:alpha val="5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solidFill>
                  <a:srgbClr val="FFFFFF"/>
                </a:solidFill>
                <a:latin typeface="Helvetica"/>
                <a:ea typeface="Helvetica"/>
                <a:cs typeface="Helvetica"/>
                <a:sym typeface="Helvetica"/>
              </a:defRPr>
            </a:lvl1pPr>
          </a:lstStyle>
          <a:p>
            <a:pPr algn="ctr"/>
            <a:r>
              <a:rPr sz="2400" dirty="0"/>
              <a:t>M</a:t>
            </a:r>
          </a:p>
        </p:txBody>
      </p:sp>
      <p:sp>
        <p:nvSpPr>
          <p:cNvPr id="11" name="Shape 161"/>
          <p:cNvSpPr/>
          <p:nvPr/>
        </p:nvSpPr>
        <p:spPr>
          <a:xfrm>
            <a:off x="4149358" y="6375401"/>
            <a:ext cx="349228" cy="383111"/>
          </a:xfrm>
          <a:prstGeom prst="rect">
            <a:avLst/>
          </a:prstGeom>
          <a:solidFill>
            <a:schemeClr val="accent1"/>
          </a:solidFill>
          <a:ln>
            <a:solidFill>
              <a:srgbClr val="000000"/>
            </a:solidFill>
            <a:miter lim="400000"/>
          </a:ln>
          <a:effectLst>
            <a:outerShdw blurRad="63500" dist="25400" dir="5400000" rotWithShape="0">
              <a:srgbClr val="000000">
                <a:alpha val="5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solidFill>
                  <a:srgbClr val="FFFFFF"/>
                </a:solidFill>
                <a:latin typeface="Helvetica"/>
                <a:ea typeface="Helvetica"/>
                <a:cs typeface="Helvetica"/>
                <a:sym typeface="Helvetica"/>
              </a:defRPr>
            </a:lvl1pPr>
          </a:lstStyle>
          <a:p>
            <a:pPr algn="ctr"/>
            <a:r>
              <a:rPr lang="en-US" sz="2400" dirty="0"/>
              <a:t>M</a:t>
            </a:r>
            <a:endParaRPr sz="2400" dirty="0"/>
          </a:p>
        </p:txBody>
      </p:sp>
      <p:sp>
        <p:nvSpPr>
          <p:cNvPr id="13" name="Shape 161"/>
          <p:cNvSpPr/>
          <p:nvPr/>
        </p:nvSpPr>
        <p:spPr>
          <a:xfrm>
            <a:off x="3750933" y="6375399"/>
            <a:ext cx="349228" cy="383111"/>
          </a:xfrm>
          <a:prstGeom prst="rect">
            <a:avLst/>
          </a:prstGeom>
          <a:solidFill>
            <a:schemeClr val="accent1"/>
          </a:solidFill>
          <a:ln>
            <a:solidFill>
              <a:srgbClr val="000000"/>
            </a:solidFill>
            <a:miter lim="400000"/>
          </a:ln>
          <a:effectLst>
            <a:outerShdw blurRad="63500" dist="25400" dir="5400000" rotWithShape="0">
              <a:srgbClr val="000000">
                <a:alpha val="5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solidFill>
                  <a:srgbClr val="FFFFFF"/>
                </a:solidFill>
                <a:latin typeface="Helvetica"/>
                <a:ea typeface="Helvetica"/>
                <a:cs typeface="Helvetica"/>
                <a:sym typeface="Helvetica"/>
              </a:defRPr>
            </a:lvl1pPr>
          </a:lstStyle>
          <a:p>
            <a:pPr algn="ctr"/>
            <a:r>
              <a:rPr lang="en-US" sz="2400" dirty="0"/>
              <a:t>M</a:t>
            </a:r>
            <a:endParaRPr sz="2400" dirty="0"/>
          </a:p>
        </p:txBody>
      </p:sp>
      <p:sp>
        <p:nvSpPr>
          <p:cNvPr id="14" name="Shape 161"/>
          <p:cNvSpPr/>
          <p:nvPr/>
        </p:nvSpPr>
        <p:spPr>
          <a:xfrm>
            <a:off x="8626174" y="6353713"/>
            <a:ext cx="349228" cy="383111"/>
          </a:xfrm>
          <a:prstGeom prst="rect">
            <a:avLst/>
          </a:prstGeom>
          <a:solidFill>
            <a:srgbClr val="C00000"/>
          </a:solidFill>
          <a:ln>
            <a:solidFill>
              <a:srgbClr val="000000"/>
            </a:solidFill>
            <a:miter lim="400000"/>
          </a:ln>
          <a:effectLst>
            <a:outerShdw blurRad="63500" dist="25400" dir="5400000" rotWithShape="0">
              <a:srgbClr val="000000">
                <a:alpha val="5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solidFill>
                  <a:srgbClr val="FFFFFF"/>
                </a:solidFill>
                <a:latin typeface="Helvetica"/>
                <a:ea typeface="Helvetica"/>
                <a:cs typeface="Helvetica"/>
                <a:sym typeface="Helvetica"/>
              </a:defRPr>
            </a:lvl1pPr>
          </a:lstStyle>
          <a:p>
            <a:pPr algn="ctr"/>
            <a:r>
              <a:rPr sz="2400" dirty="0"/>
              <a:t>M</a:t>
            </a:r>
          </a:p>
        </p:txBody>
      </p:sp>
      <p:sp>
        <p:nvSpPr>
          <p:cNvPr id="15" name="Shape 161"/>
          <p:cNvSpPr/>
          <p:nvPr/>
        </p:nvSpPr>
        <p:spPr>
          <a:xfrm>
            <a:off x="3352799" y="6375401"/>
            <a:ext cx="349228" cy="383111"/>
          </a:xfrm>
          <a:prstGeom prst="rect">
            <a:avLst/>
          </a:prstGeom>
          <a:solidFill>
            <a:schemeClr val="accent1"/>
          </a:solidFill>
          <a:ln>
            <a:solidFill>
              <a:srgbClr val="000000"/>
            </a:solidFill>
            <a:miter lim="400000"/>
          </a:ln>
          <a:effectLst>
            <a:outerShdw blurRad="63500" dist="25400" dir="5400000" rotWithShape="0">
              <a:srgbClr val="000000">
                <a:alpha val="5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solidFill>
                  <a:srgbClr val="FFFFFF"/>
                </a:solidFill>
                <a:latin typeface="Helvetica"/>
                <a:ea typeface="Helvetica"/>
                <a:cs typeface="Helvetica"/>
                <a:sym typeface="Helvetica"/>
              </a:defRPr>
            </a:lvl1pPr>
          </a:lstStyle>
          <a:p>
            <a:pPr algn="ctr"/>
            <a:r>
              <a:rPr lang="en-US" sz="2400" dirty="0"/>
              <a:t>M</a:t>
            </a:r>
            <a:endParaRPr sz="2400" dirty="0"/>
          </a:p>
        </p:txBody>
      </p:sp>
      <p:sp>
        <p:nvSpPr>
          <p:cNvPr id="16" name="Shape 161"/>
          <p:cNvSpPr/>
          <p:nvPr/>
        </p:nvSpPr>
        <p:spPr>
          <a:xfrm>
            <a:off x="8196246" y="6361703"/>
            <a:ext cx="349228" cy="383111"/>
          </a:xfrm>
          <a:prstGeom prst="rect">
            <a:avLst/>
          </a:prstGeom>
          <a:solidFill>
            <a:srgbClr val="C00000"/>
          </a:solidFill>
          <a:ln>
            <a:solidFill>
              <a:srgbClr val="000000"/>
            </a:solidFill>
            <a:miter lim="400000"/>
          </a:ln>
          <a:effectLst>
            <a:outerShdw blurRad="63500" dist="25400" dir="5400000" rotWithShape="0">
              <a:srgbClr val="000000">
                <a:alpha val="5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solidFill>
                  <a:srgbClr val="FFFFFF"/>
                </a:solidFill>
                <a:latin typeface="Helvetica"/>
                <a:ea typeface="Helvetica"/>
                <a:cs typeface="Helvetica"/>
                <a:sym typeface="Helvetica"/>
              </a:defRPr>
            </a:lvl1pPr>
          </a:lstStyle>
          <a:p>
            <a:pPr algn="ctr"/>
            <a:r>
              <a:rPr sz="2400" dirty="0"/>
              <a:t>M</a:t>
            </a:r>
          </a:p>
        </p:txBody>
      </p:sp>
    </p:spTree>
    <p:extLst>
      <p:ext uri="{BB962C8B-B14F-4D97-AF65-F5344CB8AC3E}">
        <p14:creationId xmlns:p14="http://schemas.microsoft.com/office/powerpoint/2010/main" val="30678077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right)">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wipe(left)">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20"/>
                                        </p:tgtEl>
                                      </p:cBhvr>
                                    </p:animEffect>
                                    <p:set>
                                      <p:cBhvr>
                                        <p:cTn id="17" dur="1" fill="hold">
                                          <p:stCondLst>
                                            <p:cond delay="499"/>
                                          </p:stCondLst>
                                        </p:cTn>
                                        <p:tgtEl>
                                          <p:spTgt spid="20"/>
                                        </p:tgtEl>
                                        <p:attrNameLst>
                                          <p:attrName>style.visibility</p:attrName>
                                        </p:attrNameLst>
                                      </p:cBhvr>
                                      <p:to>
                                        <p:strVal val="hidden"/>
                                      </p:to>
                                    </p:set>
                                  </p:childTnLst>
                                </p:cTn>
                              </p:par>
                              <p:par>
                                <p:cTn id="18" presetID="10" presetClass="exit" presetSubtype="0" fill="hold" grpId="1" nodeType="withEffect">
                                  <p:stCondLst>
                                    <p:cond delay="0"/>
                                  </p:stCondLst>
                                  <p:childTnLst>
                                    <p:animEffect transition="out" filter="fade">
                                      <p:cBhvr>
                                        <p:cTn id="19" dur="500"/>
                                        <p:tgtEl>
                                          <p:spTgt spid="21"/>
                                        </p:tgtEl>
                                      </p:cBhvr>
                                    </p:animEffect>
                                    <p:set>
                                      <p:cBhvr>
                                        <p:cTn id="20" dur="1" fill="hold">
                                          <p:stCondLst>
                                            <p:cond delay="499"/>
                                          </p:stCondLst>
                                        </p:cTn>
                                        <p:tgtEl>
                                          <p:spTgt spid="21"/>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42" presetClass="path" presetSubtype="0" accel="50000" decel="50000" fill="hold" grpId="0" nodeType="clickEffect">
                                  <p:stCondLst>
                                    <p:cond delay="0"/>
                                  </p:stCondLst>
                                  <p:childTnLst>
                                    <p:animMotion origin="layout" path="M -4.72222E-6 4.44101E-6 L -0.19253 -0.12941 " pathEditMode="relative" rAng="0" ptsTypes="AA">
                                      <p:cBhvr>
                                        <p:cTn id="24" dur="2000" fill="hold"/>
                                        <p:tgtEl>
                                          <p:spTgt spid="8"/>
                                        </p:tgtEl>
                                        <p:attrNameLst>
                                          <p:attrName>ppt_x</p:attrName>
                                          <p:attrName>ppt_y</p:attrName>
                                        </p:attrNameLst>
                                      </p:cBhvr>
                                      <p:rCtr x="-9635" y="-6485"/>
                                    </p:animMotion>
                                  </p:childTnLst>
                                </p:cTn>
                              </p:par>
                              <p:par>
                                <p:cTn id="25" presetID="42" presetClass="path" presetSubtype="0" accel="50000" decel="50000" fill="hold" grpId="0" nodeType="withEffect">
                                  <p:stCondLst>
                                    <p:cond delay="0"/>
                                  </p:stCondLst>
                                  <p:childTnLst>
                                    <p:animMotion origin="layout" path="M -4.72222E-6 2.063E-6 L 0.11372 -0.21402 " pathEditMode="relative" rAng="0" ptsTypes="AA">
                                      <p:cBhvr>
                                        <p:cTn id="26" dur="2000" fill="hold"/>
                                        <p:tgtEl>
                                          <p:spTgt spid="7"/>
                                        </p:tgtEl>
                                        <p:attrNameLst>
                                          <p:attrName>ppt_x</p:attrName>
                                          <p:attrName>ppt_y</p:attrName>
                                        </p:attrNameLst>
                                      </p:cBhvr>
                                      <p:rCtr x="5677" y="-10716"/>
                                    </p:animMotion>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wipe(up)">
                                      <p:cBhvr>
                                        <p:cTn id="3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1" grpId="0" animBg="1"/>
      <p:bldP spid="21" grpId="1" animBg="1"/>
      <p:bldP spid="20" grpId="0" animBg="1"/>
      <p:bldP spid="20" grpId="1" animBg="1"/>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72198" y="2376927"/>
            <a:ext cx="1743369" cy="1998296"/>
          </a:xfrm>
          <a:prstGeom prst="rect">
            <a:avLst/>
          </a:prstGeom>
        </p:spPr>
      </p:pic>
      <p:sp>
        <p:nvSpPr>
          <p:cNvPr id="28" name="Right Arrow 27"/>
          <p:cNvSpPr/>
          <p:nvPr/>
        </p:nvSpPr>
        <p:spPr>
          <a:xfrm rot="2005553">
            <a:off x="1180755" y="4695769"/>
            <a:ext cx="2861383" cy="431252"/>
          </a:xfrm>
          <a:prstGeom prst="rightArrow">
            <a:avLst/>
          </a:prstGeom>
          <a:solidFill>
            <a:schemeClr val="accent1">
              <a:alpha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27" name="Right Arrow 26"/>
          <p:cNvSpPr/>
          <p:nvPr/>
        </p:nvSpPr>
        <p:spPr>
          <a:xfrm rot="7093141">
            <a:off x="7066690" y="4215561"/>
            <a:ext cx="3184196" cy="431252"/>
          </a:xfrm>
          <a:prstGeom prst="rightArrow">
            <a:avLst/>
          </a:prstGeom>
          <a:solidFill>
            <a:srgbClr val="C000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26" name="Right Arrow 25"/>
          <p:cNvSpPr/>
          <p:nvPr/>
        </p:nvSpPr>
        <p:spPr>
          <a:xfrm rot="1317930">
            <a:off x="617243" y="4327395"/>
            <a:ext cx="6822528" cy="431252"/>
          </a:xfrm>
          <a:prstGeom prst="rightArrow">
            <a:avLst/>
          </a:prstGeom>
          <a:solidFill>
            <a:srgbClr val="C000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25" name="Right Arrow 24"/>
          <p:cNvSpPr/>
          <p:nvPr/>
        </p:nvSpPr>
        <p:spPr>
          <a:xfrm rot="9452579">
            <a:off x="3740478" y="4514085"/>
            <a:ext cx="5530869" cy="431252"/>
          </a:xfrm>
          <a:prstGeom prst="rightArrow">
            <a:avLst/>
          </a:prstGeom>
          <a:solidFill>
            <a:schemeClr val="accent1">
              <a:alpha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22" name="Right Arrow 21"/>
          <p:cNvSpPr/>
          <p:nvPr/>
        </p:nvSpPr>
        <p:spPr>
          <a:xfrm rot="738316">
            <a:off x="1548817" y="2483817"/>
            <a:ext cx="4526537" cy="446860"/>
          </a:xfrm>
          <a:prstGeom prst="rightArrow">
            <a:avLst/>
          </a:prstGeom>
          <a:solidFill>
            <a:srgbClr val="FFFF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21" name="Right Arrow 20"/>
          <p:cNvSpPr/>
          <p:nvPr/>
        </p:nvSpPr>
        <p:spPr>
          <a:xfrm rot="1824401">
            <a:off x="4163103" y="4549661"/>
            <a:ext cx="2142283" cy="446860"/>
          </a:xfrm>
          <a:prstGeom prst="rightArrow">
            <a:avLst/>
          </a:prstGeom>
          <a:solidFill>
            <a:srgbClr val="FFFF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Timeouts</a:t>
            </a:r>
            <a:endParaRPr lang="en-US" dirty="0"/>
          </a:p>
        </p:txBody>
      </p:sp>
      <p:sp>
        <p:nvSpPr>
          <p:cNvPr id="3" name="Footer Placeholder 2"/>
          <p:cNvSpPr>
            <a:spLocks noGrp="1"/>
          </p:cNvSpPr>
          <p:nvPr>
            <p:ph type="ftr" sz="quarter" idx="3"/>
          </p:nvPr>
        </p:nvSpPr>
        <p:spPr/>
        <p:txBody>
          <a:bodyPr/>
          <a:lstStyle/>
          <a:p>
            <a:r>
              <a:rPr lang="en-US" smtClean="0"/>
              <a:t>USLACROSSE.ARBITERSPORTS.COM | USLACROSSE.ORG</a:t>
            </a:r>
            <a:endParaRPr lang="en-US" dirty="0" smtClean="0"/>
          </a:p>
        </p:txBody>
      </p:sp>
      <p:sp>
        <p:nvSpPr>
          <p:cNvPr id="4" name="Shape 161"/>
          <p:cNvSpPr/>
          <p:nvPr/>
        </p:nvSpPr>
        <p:spPr>
          <a:xfrm>
            <a:off x="1203967" y="3943326"/>
            <a:ext cx="349228" cy="383111"/>
          </a:xfrm>
          <a:prstGeom prst="rect">
            <a:avLst/>
          </a:prstGeom>
          <a:solidFill>
            <a:schemeClr val="accent1"/>
          </a:solidFill>
          <a:ln>
            <a:solidFill>
              <a:srgbClr val="000000"/>
            </a:solidFill>
            <a:miter lim="400000"/>
          </a:ln>
          <a:effectLst>
            <a:outerShdw blurRad="63500" dist="25400" dir="5400000" rotWithShape="0">
              <a:srgbClr val="000000">
                <a:alpha val="5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solidFill>
                  <a:srgbClr val="FFFFFF"/>
                </a:solidFill>
                <a:latin typeface="Helvetica"/>
                <a:ea typeface="Helvetica"/>
                <a:cs typeface="Helvetica"/>
                <a:sym typeface="Helvetica"/>
              </a:defRPr>
            </a:lvl1pPr>
          </a:lstStyle>
          <a:p>
            <a:pPr algn="ctr"/>
            <a:r>
              <a:rPr lang="en-US" sz="2400" dirty="0"/>
              <a:t>D</a:t>
            </a:r>
            <a:endParaRPr sz="2400" dirty="0"/>
          </a:p>
        </p:txBody>
      </p:sp>
      <p:sp>
        <p:nvSpPr>
          <p:cNvPr id="14" name="Shape 166"/>
          <p:cNvSpPr/>
          <p:nvPr/>
        </p:nvSpPr>
        <p:spPr>
          <a:xfrm>
            <a:off x="788374" y="3022600"/>
            <a:ext cx="294617" cy="283883"/>
          </a:xfrm>
          <a:prstGeom prst="ellipse">
            <a:avLst/>
          </a:prstGeom>
          <a:solidFill>
            <a:srgbClr val="DCDEE0"/>
          </a:solidFill>
          <a:ln>
            <a:solidFill>
              <a:srgbClr val="000000"/>
            </a:solidFill>
            <a:miter lim="400000"/>
          </a:ln>
          <a:effectLst>
            <a:outerShdw blurRad="63500" dist="25400" dir="5400000" rotWithShape="0">
              <a:srgbClr val="000000">
                <a:alpha val="20000"/>
              </a:srgbClr>
            </a:outerShdw>
          </a:effectLst>
        </p:spPr>
        <p:txBody>
          <a:bodyPr lIns="67732" tIns="67732" rIns="67732" bIns="67732" anchor="ctr"/>
          <a:lstStyle/>
          <a:p>
            <a:pPr>
              <a:defRPr sz="2100" b="1">
                <a:latin typeface="Helvetica"/>
                <a:ea typeface="Helvetica"/>
                <a:cs typeface="Helvetica"/>
                <a:sym typeface="Helvetica"/>
              </a:defRPr>
            </a:pPr>
            <a:endParaRPr/>
          </a:p>
        </p:txBody>
      </p:sp>
      <p:sp>
        <p:nvSpPr>
          <p:cNvPr id="5" name="Shape 161"/>
          <p:cNvSpPr/>
          <p:nvPr/>
        </p:nvSpPr>
        <p:spPr>
          <a:xfrm>
            <a:off x="609601" y="3165981"/>
            <a:ext cx="349228" cy="383111"/>
          </a:xfrm>
          <a:prstGeom prst="rect">
            <a:avLst/>
          </a:prstGeom>
          <a:solidFill>
            <a:srgbClr val="C00000"/>
          </a:solidFill>
          <a:ln>
            <a:solidFill>
              <a:srgbClr val="000000"/>
            </a:solidFill>
            <a:miter lim="400000"/>
          </a:ln>
          <a:effectLst>
            <a:outerShdw blurRad="63500" dist="25400" dir="5400000" rotWithShape="0">
              <a:srgbClr val="000000">
                <a:alpha val="5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solidFill>
                  <a:srgbClr val="FFFFFF"/>
                </a:solidFill>
                <a:latin typeface="Helvetica"/>
                <a:ea typeface="Helvetica"/>
                <a:cs typeface="Helvetica"/>
                <a:sym typeface="Helvetica"/>
              </a:defRPr>
            </a:lvl1pPr>
          </a:lstStyle>
          <a:p>
            <a:pPr algn="ctr"/>
            <a:r>
              <a:rPr sz="2400" dirty="0"/>
              <a:t>M</a:t>
            </a:r>
          </a:p>
        </p:txBody>
      </p:sp>
      <p:sp>
        <p:nvSpPr>
          <p:cNvPr id="6" name="Shape 167"/>
          <p:cNvSpPr/>
          <p:nvPr/>
        </p:nvSpPr>
        <p:spPr>
          <a:xfrm>
            <a:off x="1320801" y="2006601"/>
            <a:ext cx="464791" cy="38997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L</a:t>
            </a:r>
            <a:endParaRPr sz="2700" dirty="0">
              <a:solidFill>
                <a:schemeClr val="bg1"/>
              </a:solidFill>
            </a:endParaRPr>
          </a:p>
        </p:txBody>
      </p:sp>
      <p:sp>
        <p:nvSpPr>
          <p:cNvPr id="7" name="Shape 167"/>
          <p:cNvSpPr/>
          <p:nvPr/>
        </p:nvSpPr>
        <p:spPr>
          <a:xfrm>
            <a:off x="4033795" y="4029862"/>
            <a:ext cx="464791" cy="38997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T</a:t>
            </a:r>
            <a:endParaRPr sz="2700" dirty="0">
              <a:solidFill>
                <a:schemeClr val="bg1"/>
              </a:solidFill>
            </a:endParaRPr>
          </a:p>
        </p:txBody>
      </p:sp>
      <p:sp>
        <p:nvSpPr>
          <p:cNvPr id="8" name="Shape 161"/>
          <p:cNvSpPr/>
          <p:nvPr/>
        </p:nvSpPr>
        <p:spPr>
          <a:xfrm>
            <a:off x="7778773" y="6375398"/>
            <a:ext cx="349228" cy="383111"/>
          </a:xfrm>
          <a:prstGeom prst="rect">
            <a:avLst/>
          </a:prstGeom>
          <a:solidFill>
            <a:srgbClr val="C00000"/>
          </a:solidFill>
          <a:ln>
            <a:solidFill>
              <a:srgbClr val="000000"/>
            </a:solidFill>
            <a:miter lim="400000"/>
          </a:ln>
          <a:effectLst>
            <a:outerShdw blurRad="63500" dist="25400" dir="5400000" rotWithShape="0">
              <a:srgbClr val="000000">
                <a:alpha val="5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solidFill>
                  <a:srgbClr val="FFFFFF"/>
                </a:solidFill>
                <a:latin typeface="Helvetica"/>
                <a:ea typeface="Helvetica"/>
                <a:cs typeface="Helvetica"/>
                <a:sym typeface="Helvetica"/>
              </a:defRPr>
            </a:lvl1pPr>
          </a:lstStyle>
          <a:p>
            <a:pPr algn="ctr"/>
            <a:r>
              <a:rPr sz="2400" dirty="0"/>
              <a:t>M</a:t>
            </a:r>
          </a:p>
        </p:txBody>
      </p:sp>
      <p:sp>
        <p:nvSpPr>
          <p:cNvPr id="9" name="Shape 161"/>
          <p:cNvSpPr/>
          <p:nvPr/>
        </p:nvSpPr>
        <p:spPr>
          <a:xfrm>
            <a:off x="4149358" y="6375401"/>
            <a:ext cx="349228" cy="383111"/>
          </a:xfrm>
          <a:prstGeom prst="rect">
            <a:avLst/>
          </a:prstGeom>
          <a:solidFill>
            <a:schemeClr val="accent1"/>
          </a:solidFill>
          <a:ln>
            <a:solidFill>
              <a:srgbClr val="000000"/>
            </a:solidFill>
            <a:miter lim="400000"/>
          </a:ln>
          <a:effectLst>
            <a:outerShdw blurRad="63500" dist="25400" dir="5400000" rotWithShape="0">
              <a:srgbClr val="000000">
                <a:alpha val="5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solidFill>
                  <a:srgbClr val="FFFFFF"/>
                </a:solidFill>
                <a:latin typeface="Helvetica"/>
                <a:ea typeface="Helvetica"/>
                <a:cs typeface="Helvetica"/>
                <a:sym typeface="Helvetica"/>
              </a:defRPr>
            </a:lvl1pPr>
          </a:lstStyle>
          <a:p>
            <a:pPr algn="ctr"/>
            <a:r>
              <a:rPr lang="en-US" sz="2400" dirty="0"/>
              <a:t>M</a:t>
            </a:r>
            <a:endParaRPr sz="2400" dirty="0"/>
          </a:p>
        </p:txBody>
      </p:sp>
      <p:sp>
        <p:nvSpPr>
          <p:cNvPr id="10" name="Shape 161"/>
          <p:cNvSpPr/>
          <p:nvPr/>
        </p:nvSpPr>
        <p:spPr>
          <a:xfrm>
            <a:off x="3750933" y="6375399"/>
            <a:ext cx="349228" cy="383111"/>
          </a:xfrm>
          <a:prstGeom prst="rect">
            <a:avLst/>
          </a:prstGeom>
          <a:solidFill>
            <a:schemeClr val="accent1"/>
          </a:solidFill>
          <a:ln>
            <a:solidFill>
              <a:srgbClr val="000000"/>
            </a:solidFill>
            <a:miter lim="400000"/>
          </a:ln>
          <a:effectLst>
            <a:outerShdw blurRad="63500" dist="25400" dir="5400000" rotWithShape="0">
              <a:srgbClr val="000000">
                <a:alpha val="5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solidFill>
                  <a:srgbClr val="FFFFFF"/>
                </a:solidFill>
                <a:latin typeface="Helvetica"/>
                <a:ea typeface="Helvetica"/>
                <a:cs typeface="Helvetica"/>
                <a:sym typeface="Helvetica"/>
              </a:defRPr>
            </a:lvl1pPr>
          </a:lstStyle>
          <a:p>
            <a:pPr algn="ctr"/>
            <a:r>
              <a:rPr lang="en-US" sz="2400" dirty="0"/>
              <a:t>M</a:t>
            </a:r>
            <a:endParaRPr sz="2400" dirty="0"/>
          </a:p>
        </p:txBody>
      </p:sp>
      <p:sp>
        <p:nvSpPr>
          <p:cNvPr id="11" name="Shape 161"/>
          <p:cNvSpPr/>
          <p:nvPr/>
        </p:nvSpPr>
        <p:spPr>
          <a:xfrm>
            <a:off x="8626174" y="6353713"/>
            <a:ext cx="349228" cy="383111"/>
          </a:xfrm>
          <a:prstGeom prst="rect">
            <a:avLst/>
          </a:prstGeom>
          <a:solidFill>
            <a:srgbClr val="C00000"/>
          </a:solidFill>
          <a:ln>
            <a:solidFill>
              <a:srgbClr val="000000"/>
            </a:solidFill>
            <a:miter lim="400000"/>
          </a:ln>
          <a:effectLst>
            <a:outerShdw blurRad="63500" dist="25400" dir="5400000" rotWithShape="0">
              <a:srgbClr val="000000">
                <a:alpha val="5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solidFill>
                  <a:srgbClr val="FFFFFF"/>
                </a:solidFill>
                <a:latin typeface="Helvetica"/>
                <a:ea typeface="Helvetica"/>
                <a:cs typeface="Helvetica"/>
                <a:sym typeface="Helvetica"/>
              </a:defRPr>
            </a:lvl1pPr>
          </a:lstStyle>
          <a:p>
            <a:pPr algn="ctr"/>
            <a:r>
              <a:rPr sz="2400" dirty="0"/>
              <a:t>M</a:t>
            </a:r>
          </a:p>
        </p:txBody>
      </p:sp>
      <p:sp>
        <p:nvSpPr>
          <p:cNvPr id="12" name="Shape 161"/>
          <p:cNvSpPr/>
          <p:nvPr/>
        </p:nvSpPr>
        <p:spPr>
          <a:xfrm>
            <a:off x="3352799" y="6375401"/>
            <a:ext cx="349228" cy="383111"/>
          </a:xfrm>
          <a:prstGeom prst="rect">
            <a:avLst/>
          </a:prstGeom>
          <a:solidFill>
            <a:schemeClr val="accent1"/>
          </a:solidFill>
          <a:ln>
            <a:solidFill>
              <a:srgbClr val="000000"/>
            </a:solidFill>
            <a:miter lim="400000"/>
          </a:ln>
          <a:effectLst>
            <a:outerShdw blurRad="63500" dist="25400" dir="5400000" rotWithShape="0">
              <a:srgbClr val="000000">
                <a:alpha val="5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solidFill>
                  <a:srgbClr val="FFFFFF"/>
                </a:solidFill>
                <a:latin typeface="Helvetica"/>
                <a:ea typeface="Helvetica"/>
                <a:cs typeface="Helvetica"/>
                <a:sym typeface="Helvetica"/>
              </a:defRPr>
            </a:lvl1pPr>
          </a:lstStyle>
          <a:p>
            <a:pPr algn="ctr"/>
            <a:r>
              <a:rPr lang="en-US" sz="2400" dirty="0"/>
              <a:t>M</a:t>
            </a:r>
            <a:endParaRPr sz="2400" dirty="0"/>
          </a:p>
        </p:txBody>
      </p:sp>
      <p:sp>
        <p:nvSpPr>
          <p:cNvPr id="13" name="Shape 161"/>
          <p:cNvSpPr/>
          <p:nvPr/>
        </p:nvSpPr>
        <p:spPr>
          <a:xfrm>
            <a:off x="8196246" y="6361703"/>
            <a:ext cx="349228" cy="383111"/>
          </a:xfrm>
          <a:prstGeom prst="rect">
            <a:avLst/>
          </a:prstGeom>
          <a:solidFill>
            <a:srgbClr val="C00000"/>
          </a:solidFill>
          <a:ln>
            <a:solidFill>
              <a:srgbClr val="000000"/>
            </a:solidFill>
            <a:miter lim="400000"/>
          </a:ln>
          <a:effectLst>
            <a:outerShdw blurRad="63500" dist="25400" dir="5400000" rotWithShape="0">
              <a:srgbClr val="000000">
                <a:alpha val="5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solidFill>
                  <a:srgbClr val="FFFFFF"/>
                </a:solidFill>
                <a:latin typeface="Helvetica"/>
                <a:ea typeface="Helvetica"/>
                <a:cs typeface="Helvetica"/>
                <a:sym typeface="Helvetica"/>
              </a:defRPr>
            </a:lvl1pPr>
          </a:lstStyle>
          <a:p>
            <a:pPr algn="ctr"/>
            <a:r>
              <a:rPr sz="2400" dirty="0"/>
              <a:t>M</a:t>
            </a:r>
          </a:p>
        </p:txBody>
      </p:sp>
      <p:sp>
        <p:nvSpPr>
          <p:cNvPr id="16" name="Shape 161"/>
          <p:cNvSpPr/>
          <p:nvPr/>
        </p:nvSpPr>
        <p:spPr>
          <a:xfrm>
            <a:off x="4498586" y="5765801"/>
            <a:ext cx="349228" cy="383111"/>
          </a:xfrm>
          <a:prstGeom prst="rect">
            <a:avLst/>
          </a:prstGeom>
          <a:solidFill>
            <a:schemeClr val="accent1"/>
          </a:solidFill>
          <a:ln>
            <a:solidFill>
              <a:srgbClr val="000000"/>
            </a:solidFill>
            <a:miter lim="400000"/>
          </a:ln>
          <a:effectLst>
            <a:outerShdw blurRad="63500" dist="25400" dir="5400000" rotWithShape="0">
              <a:srgbClr val="000000">
                <a:alpha val="5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solidFill>
                  <a:srgbClr val="FFFFFF"/>
                </a:solidFill>
                <a:latin typeface="Helvetica"/>
                <a:ea typeface="Helvetica"/>
                <a:cs typeface="Helvetica"/>
                <a:sym typeface="Helvetica"/>
              </a:defRPr>
            </a:lvl1pPr>
          </a:lstStyle>
          <a:p>
            <a:pPr algn="ctr"/>
            <a:r>
              <a:rPr lang="en-US" sz="2400" dirty="0"/>
              <a:t>C</a:t>
            </a:r>
            <a:endParaRPr sz="2400" dirty="0"/>
          </a:p>
        </p:txBody>
      </p:sp>
      <p:sp>
        <p:nvSpPr>
          <p:cNvPr id="18" name="Shape 161"/>
          <p:cNvSpPr/>
          <p:nvPr/>
        </p:nvSpPr>
        <p:spPr>
          <a:xfrm>
            <a:off x="7429545" y="5765799"/>
            <a:ext cx="349228" cy="383111"/>
          </a:xfrm>
          <a:prstGeom prst="rect">
            <a:avLst/>
          </a:prstGeom>
          <a:solidFill>
            <a:srgbClr val="C00000"/>
          </a:solidFill>
          <a:ln>
            <a:solidFill>
              <a:srgbClr val="000000"/>
            </a:solidFill>
            <a:miter lim="400000"/>
          </a:ln>
          <a:effectLst>
            <a:outerShdw blurRad="63500" dist="25400" dir="5400000" rotWithShape="0">
              <a:srgbClr val="000000">
                <a:alpha val="5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solidFill>
                  <a:srgbClr val="FFFFFF"/>
                </a:solidFill>
                <a:latin typeface="Helvetica"/>
                <a:ea typeface="Helvetica"/>
                <a:cs typeface="Helvetica"/>
                <a:sym typeface="Helvetica"/>
              </a:defRPr>
            </a:lvl1pPr>
          </a:lstStyle>
          <a:p>
            <a:pPr algn="ctr"/>
            <a:r>
              <a:rPr lang="en-US" sz="2400" dirty="0"/>
              <a:t>C</a:t>
            </a:r>
            <a:endParaRPr sz="2400" dirty="0"/>
          </a:p>
        </p:txBody>
      </p:sp>
      <p:sp>
        <p:nvSpPr>
          <p:cNvPr id="19" name="Rounded Rectangular Callout 18"/>
          <p:cNvSpPr/>
          <p:nvPr/>
        </p:nvSpPr>
        <p:spPr>
          <a:xfrm>
            <a:off x="7022454" y="4749799"/>
            <a:ext cx="1535073" cy="782052"/>
          </a:xfrm>
          <a:prstGeom prst="wedgeRoundRectCallout">
            <a:avLst/>
          </a:prstGeom>
        </p:spPr>
        <p:style>
          <a:lnRef idx="2">
            <a:schemeClr val="dk1"/>
          </a:lnRef>
          <a:fillRef idx="1">
            <a:schemeClr val="lt1"/>
          </a:fillRef>
          <a:effectRef idx="0">
            <a:schemeClr val="dk1"/>
          </a:effectRef>
          <a:fontRef idx="minor">
            <a:schemeClr val="dk1"/>
          </a:fontRef>
        </p:style>
        <p:txBody>
          <a:bodyPr lIns="121917" tIns="60958" rIns="121917" bIns="60958" rtlCol="0" anchor="ctr"/>
          <a:lstStyle/>
          <a:p>
            <a:pPr algn="ctr"/>
            <a:r>
              <a:rPr lang="en-US" dirty="0" smtClean="0"/>
              <a:t>Timeout!</a:t>
            </a:r>
            <a:endParaRPr lang="en-US" dirty="0"/>
          </a:p>
        </p:txBody>
      </p:sp>
      <p:sp>
        <p:nvSpPr>
          <p:cNvPr id="23" name="Shape 161"/>
          <p:cNvSpPr/>
          <p:nvPr/>
        </p:nvSpPr>
        <p:spPr>
          <a:xfrm>
            <a:off x="8861637" y="3376075"/>
            <a:ext cx="349228" cy="383111"/>
          </a:xfrm>
          <a:prstGeom prst="rect">
            <a:avLst/>
          </a:prstGeom>
          <a:solidFill>
            <a:schemeClr val="accent1"/>
          </a:solidFill>
          <a:ln>
            <a:solidFill>
              <a:srgbClr val="000000"/>
            </a:solidFill>
            <a:miter lim="400000"/>
          </a:ln>
          <a:effectLst>
            <a:outerShdw blurRad="63500" dist="25400" dir="5400000" rotWithShape="0">
              <a:srgbClr val="000000">
                <a:alpha val="5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solidFill>
                  <a:srgbClr val="FFFFFF"/>
                </a:solidFill>
                <a:latin typeface="Helvetica"/>
                <a:ea typeface="Helvetica"/>
                <a:cs typeface="Helvetica"/>
                <a:sym typeface="Helvetica"/>
              </a:defRPr>
            </a:lvl1pPr>
          </a:lstStyle>
          <a:p>
            <a:pPr algn="ctr"/>
            <a:r>
              <a:rPr lang="en-US" sz="2400" dirty="0"/>
              <a:t>A</a:t>
            </a:r>
            <a:endParaRPr sz="2400" dirty="0"/>
          </a:p>
        </p:txBody>
      </p:sp>
      <p:sp>
        <p:nvSpPr>
          <p:cNvPr id="24" name="Shape 161"/>
          <p:cNvSpPr/>
          <p:nvPr/>
        </p:nvSpPr>
        <p:spPr>
          <a:xfrm>
            <a:off x="9144001" y="2820467"/>
            <a:ext cx="349228" cy="383111"/>
          </a:xfrm>
          <a:prstGeom prst="rect">
            <a:avLst/>
          </a:prstGeom>
          <a:solidFill>
            <a:srgbClr val="C00000"/>
          </a:solidFill>
          <a:ln>
            <a:solidFill>
              <a:srgbClr val="000000"/>
            </a:solidFill>
            <a:miter lim="400000"/>
          </a:ln>
          <a:effectLst>
            <a:outerShdw blurRad="63500" dist="25400" dir="5400000" rotWithShape="0">
              <a:srgbClr val="000000">
                <a:alpha val="5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solidFill>
                  <a:srgbClr val="FFFFFF"/>
                </a:solidFill>
                <a:latin typeface="Helvetica"/>
                <a:ea typeface="Helvetica"/>
                <a:cs typeface="Helvetica"/>
                <a:sym typeface="Helvetica"/>
              </a:defRPr>
            </a:lvl1pPr>
          </a:lstStyle>
          <a:p>
            <a:pPr algn="ctr"/>
            <a:r>
              <a:rPr lang="en-US" sz="2400" dirty="0"/>
              <a:t>D</a:t>
            </a:r>
            <a:endParaRPr sz="2400" dirty="0"/>
          </a:p>
        </p:txBody>
      </p:sp>
    </p:spTree>
    <p:extLst>
      <p:ext uri="{BB962C8B-B14F-4D97-AF65-F5344CB8AC3E}">
        <p14:creationId xmlns:p14="http://schemas.microsoft.com/office/powerpoint/2010/main" val="28360613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19"/>
                                        </p:tgtEl>
                                      </p:cBhvr>
                                    </p:animEffect>
                                    <p:set>
                                      <p:cBhvr>
                                        <p:cTn id="17" dur="1" fill="hold">
                                          <p:stCondLst>
                                            <p:cond delay="499"/>
                                          </p:stCondLst>
                                        </p:cTn>
                                        <p:tgtEl>
                                          <p:spTgt spid="19"/>
                                        </p:tgtEl>
                                        <p:attrNameLst>
                                          <p:attrName>style.visibility</p:attrName>
                                        </p:attrNameLst>
                                      </p:cBhvr>
                                      <p:to>
                                        <p:strVal val="hidden"/>
                                      </p:to>
                                    </p:set>
                                  </p:childTnLst>
                                </p:cTn>
                              </p:par>
                              <p:par>
                                <p:cTn id="18" presetID="10" presetClass="exit" presetSubtype="0" fill="hold" nodeType="withEffect">
                                  <p:stCondLst>
                                    <p:cond delay="0"/>
                                  </p:stCondLst>
                                  <p:childTnLst>
                                    <p:animEffect transition="out" filter="fade">
                                      <p:cBhvr>
                                        <p:cTn id="19" dur="500"/>
                                        <p:tgtEl>
                                          <p:spTgt spid="20"/>
                                        </p:tgtEl>
                                      </p:cBhvr>
                                    </p:animEffect>
                                    <p:set>
                                      <p:cBhvr>
                                        <p:cTn id="20" dur="1" fill="hold">
                                          <p:stCondLst>
                                            <p:cond delay="499"/>
                                          </p:stCondLst>
                                        </p:cTn>
                                        <p:tgtEl>
                                          <p:spTgt spid="20"/>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wipe(left)">
                                      <p:cBhvr>
                                        <p:cTn id="25" dur="500"/>
                                        <p:tgtEl>
                                          <p:spTgt spid="2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wipe(left)">
                                      <p:cBhvr>
                                        <p:cTn id="30" dur="500"/>
                                        <p:tgtEl>
                                          <p:spTgt spid="22"/>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wipe(left)">
                                      <p:cBhvr>
                                        <p:cTn id="35" dur="500"/>
                                        <p:tgtEl>
                                          <p:spTgt spid="26"/>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wipe(up)">
                                      <p:cBhvr>
                                        <p:cTn id="40" dur="500"/>
                                        <p:tgtEl>
                                          <p:spTgt spid="27"/>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2" fill="hold" grpId="0" nodeType="click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wipe(right)">
                                      <p:cBhvr>
                                        <p:cTn id="45" dur="500"/>
                                        <p:tgtEl>
                                          <p:spTgt spid="25"/>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28"/>
                                        </p:tgtEl>
                                        <p:attrNameLst>
                                          <p:attrName>style.visibility</p:attrName>
                                        </p:attrNameLst>
                                      </p:cBhvr>
                                      <p:to>
                                        <p:strVal val="visible"/>
                                      </p:to>
                                    </p:set>
                                    <p:animEffect transition="in" filter="wipe(left)">
                                      <p:cBhvr>
                                        <p:cTn id="50" dur="500"/>
                                        <p:tgtEl>
                                          <p:spTgt spid="28"/>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xit" presetSubtype="0" fill="hold" grpId="1" nodeType="clickEffect">
                                  <p:stCondLst>
                                    <p:cond delay="0"/>
                                  </p:stCondLst>
                                  <p:childTnLst>
                                    <p:animEffect transition="out" filter="fade">
                                      <p:cBhvr>
                                        <p:cTn id="54" dur="500"/>
                                        <p:tgtEl>
                                          <p:spTgt spid="21"/>
                                        </p:tgtEl>
                                      </p:cBhvr>
                                    </p:animEffect>
                                    <p:set>
                                      <p:cBhvr>
                                        <p:cTn id="55" dur="1" fill="hold">
                                          <p:stCondLst>
                                            <p:cond delay="499"/>
                                          </p:stCondLst>
                                        </p:cTn>
                                        <p:tgtEl>
                                          <p:spTgt spid="21"/>
                                        </p:tgtEl>
                                        <p:attrNameLst>
                                          <p:attrName>style.visibility</p:attrName>
                                        </p:attrNameLst>
                                      </p:cBhvr>
                                      <p:to>
                                        <p:strVal val="hidden"/>
                                      </p:to>
                                    </p:set>
                                  </p:childTnLst>
                                </p:cTn>
                              </p:par>
                              <p:par>
                                <p:cTn id="56" presetID="10" presetClass="exit" presetSubtype="0" fill="hold" grpId="1" nodeType="withEffect">
                                  <p:stCondLst>
                                    <p:cond delay="0"/>
                                  </p:stCondLst>
                                  <p:childTnLst>
                                    <p:animEffect transition="out" filter="fade">
                                      <p:cBhvr>
                                        <p:cTn id="57" dur="500"/>
                                        <p:tgtEl>
                                          <p:spTgt spid="22"/>
                                        </p:tgtEl>
                                      </p:cBhvr>
                                    </p:animEffect>
                                    <p:set>
                                      <p:cBhvr>
                                        <p:cTn id="58" dur="1" fill="hold">
                                          <p:stCondLst>
                                            <p:cond delay="499"/>
                                          </p:stCondLst>
                                        </p:cTn>
                                        <p:tgtEl>
                                          <p:spTgt spid="22"/>
                                        </p:tgtEl>
                                        <p:attrNameLst>
                                          <p:attrName>style.visibility</p:attrName>
                                        </p:attrNameLst>
                                      </p:cBhvr>
                                      <p:to>
                                        <p:strVal val="hidden"/>
                                      </p:to>
                                    </p:set>
                                  </p:childTnLst>
                                </p:cTn>
                              </p:par>
                              <p:par>
                                <p:cTn id="59" presetID="10" presetClass="exit" presetSubtype="0" fill="hold" grpId="1" nodeType="withEffect">
                                  <p:stCondLst>
                                    <p:cond delay="0"/>
                                  </p:stCondLst>
                                  <p:childTnLst>
                                    <p:animEffect transition="out" filter="fade">
                                      <p:cBhvr>
                                        <p:cTn id="60" dur="500"/>
                                        <p:tgtEl>
                                          <p:spTgt spid="26"/>
                                        </p:tgtEl>
                                      </p:cBhvr>
                                    </p:animEffect>
                                    <p:set>
                                      <p:cBhvr>
                                        <p:cTn id="61" dur="1" fill="hold">
                                          <p:stCondLst>
                                            <p:cond delay="499"/>
                                          </p:stCondLst>
                                        </p:cTn>
                                        <p:tgtEl>
                                          <p:spTgt spid="26"/>
                                        </p:tgtEl>
                                        <p:attrNameLst>
                                          <p:attrName>style.visibility</p:attrName>
                                        </p:attrNameLst>
                                      </p:cBhvr>
                                      <p:to>
                                        <p:strVal val="hidden"/>
                                      </p:to>
                                    </p:set>
                                  </p:childTnLst>
                                </p:cTn>
                              </p:par>
                              <p:par>
                                <p:cTn id="62" presetID="10" presetClass="exit" presetSubtype="0" fill="hold" grpId="1" nodeType="withEffect">
                                  <p:stCondLst>
                                    <p:cond delay="0"/>
                                  </p:stCondLst>
                                  <p:childTnLst>
                                    <p:animEffect transition="out" filter="fade">
                                      <p:cBhvr>
                                        <p:cTn id="63" dur="500"/>
                                        <p:tgtEl>
                                          <p:spTgt spid="27"/>
                                        </p:tgtEl>
                                      </p:cBhvr>
                                    </p:animEffect>
                                    <p:set>
                                      <p:cBhvr>
                                        <p:cTn id="64" dur="1" fill="hold">
                                          <p:stCondLst>
                                            <p:cond delay="499"/>
                                          </p:stCondLst>
                                        </p:cTn>
                                        <p:tgtEl>
                                          <p:spTgt spid="27"/>
                                        </p:tgtEl>
                                        <p:attrNameLst>
                                          <p:attrName>style.visibility</p:attrName>
                                        </p:attrNameLst>
                                      </p:cBhvr>
                                      <p:to>
                                        <p:strVal val="hidden"/>
                                      </p:to>
                                    </p:set>
                                  </p:childTnLst>
                                </p:cTn>
                              </p:par>
                              <p:par>
                                <p:cTn id="65" presetID="10" presetClass="exit" presetSubtype="0" fill="hold" grpId="1" nodeType="withEffect">
                                  <p:stCondLst>
                                    <p:cond delay="0"/>
                                  </p:stCondLst>
                                  <p:childTnLst>
                                    <p:animEffect transition="out" filter="fade">
                                      <p:cBhvr>
                                        <p:cTn id="66" dur="500"/>
                                        <p:tgtEl>
                                          <p:spTgt spid="25"/>
                                        </p:tgtEl>
                                      </p:cBhvr>
                                    </p:animEffect>
                                    <p:set>
                                      <p:cBhvr>
                                        <p:cTn id="67" dur="1" fill="hold">
                                          <p:stCondLst>
                                            <p:cond delay="499"/>
                                          </p:stCondLst>
                                        </p:cTn>
                                        <p:tgtEl>
                                          <p:spTgt spid="25"/>
                                        </p:tgtEl>
                                        <p:attrNameLst>
                                          <p:attrName>style.visibility</p:attrName>
                                        </p:attrNameLst>
                                      </p:cBhvr>
                                      <p:to>
                                        <p:strVal val="hidden"/>
                                      </p:to>
                                    </p:set>
                                  </p:childTnLst>
                                </p:cTn>
                              </p:par>
                              <p:par>
                                <p:cTn id="68" presetID="10" presetClass="exit" presetSubtype="0" fill="hold" grpId="1" nodeType="withEffect">
                                  <p:stCondLst>
                                    <p:cond delay="0"/>
                                  </p:stCondLst>
                                  <p:childTnLst>
                                    <p:animEffect transition="out" filter="fade">
                                      <p:cBhvr>
                                        <p:cTn id="69" dur="500"/>
                                        <p:tgtEl>
                                          <p:spTgt spid="28"/>
                                        </p:tgtEl>
                                      </p:cBhvr>
                                    </p:animEffect>
                                    <p:set>
                                      <p:cBhvr>
                                        <p:cTn id="70" dur="1" fill="hold">
                                          <p:stCondLst>
                                            <p:cond delay="499"/>
                                          </p:stCondLst>
                                        </p:cTn>
                                        <p:tgtEl>
                                          <p:spTgt spid="28"/>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42" presetClass="path" presetSubtype="0" accel="50000" decel="50000" fill="hold" grpId="0" nodeType="clickEffect">
                                  <p:stCondLst>
                                    <p:cond delay="0"/>
                                  </p:stCondLst>
                                  <p:childTnLst>
                                    <p:animMotion origin="layout" path="M -5.55556E-7 4.08277E-6 L 0.36424 0.14947 " pathEditMode="relative" rAng="0" ptsTypes="AA">
                                      <p:cBhvr>
                                        <p:cTn id="74" dur="2000" fill="hold"/>
                                        <p:tgtEl>
                                          <p:spTgt spid="6"/>
                                        </p:tgtEl>
                                        <p:attrNameLst>
                                          <p:attrName>ppt_x</p:attrName>
                                          <p:attrName>ppt_y</p:attrName>
                                        </p:attrNameLst>
                                      </p:cBhvr>
                                      <p:rCtr x="18212" y="7474"/>
                                    </p:animMotion>
                                  </p:childTnLst>
                                </p:cTn>
                              </p:par>
                              <p:par>
                                <p:cTn id="75" presetID="42" presetClass="path" presetSubtype="0" accel="50000" decel="50000" fill="hold" grpId="0" nodeType="withEffect">
                                  <p:stCondLst>
                                    <p:cond delay="0"/>
                                  </p:stCondLst>
                                  <p:childTnLst>
                                    <p:animMotion origin="layout" path="M 3.61111E-6 1.05003E-7 L 0.15017 0.15071 " pathEditMode="relative" rAng="0" ptsTypes="AA">
                                      <p:cBhvr>
                                        <p:cTn id="76" dur="2000" fill="hold"/>
                                        <p:tgtEl>
                                          <p:spTgt spid="7"/>
                                        </p:tgtEl>
                                        <p:attrNameLst>
                                          <p:attrName>ppt_x</p:attrName>
                                          <p:attrName>ppt_y</p:attrName>
                                        </p:attrNameLst>
                                      </p:cBhvr>
                                      <p:rCtr x="7500" y="7536"/>
                                    </p:animMotion>
                                  </p:childTnLst>
                                </p:cTn>
                              </p:par>
                              <p:par>
                                <p:cTn id="77" presetID="42" presetClass="path" presetSubtype="0" accel="50000" decel="50000" fill="hold" grpId="0" nodeType="withEffect">
                                  <p:stCondLst>
                                    <p:cond delay="0"/>
                                  </p:stCondLst>
                                  <p:childTnLst>
                                    <p:animMotion origin="layout" path="M 3.88889E-6 1.19209E-6 L -0.11424 0.41661 " pathEditMode="relative" rAng="0" ptsTypes="AA">
                                      <p:cBhvr>
                                        <p:cTn id="78" dur="2000" fill="hold"/>
                                        <p:tgtEl>
                                          <p:spTgt spid="24"/>
                                        </p:tgtEl>
                                        <p:attrNameLst>
                                          <p:attrName>ppt_x</p:attrName>
                                          <p:attrName>ppt_y</p:attrName>
                                        </p:attrNameLst>
                                      </p:cBhvr>
                                      <p:rCtr x="-5712" y="20815"/>
                                    </p:animMotion>
                                  </p:childTnLst>
                                </p:cTn>
                              </p:par>
                              <p:par>
                                <p:cTn id="79" presetID="42" presetClass="path" presetSubtype="0" accel="50000" decel="50000" fill="hold" grpId="0" nodeType="withEffect">
                                  <p:stCondLst>
                                    <p:cond delay="0"/>
                                  </p:stCondLst>
                                  <p:childTnLst>
                                    <p:animMotion origin="layout" path="M 4.16667E-6 -2.95244E-6 L -0.40782 0.32088 " pathEditMode="relative" rAng="0" ptsTypes="AA">
                                      <p:cBhvr>
                                        <p:cTn id="80" dur="2000" fill="hold"/>
                                        <p:tgtEl>
                                          <p:spTgt spid="23"/>
                                        </p:tgtEl>
                                        <p:attrNameLst>
                                          <p:attrName>ppt_x</p:attrName>
                                          <p:attrName>ppt_y</p:attrName>
                                        </p:attrNameLst>
                                      </p:cBhvr>
                                      <p:rCtr x="-20399" y="16028"/>
                                    </p:animMotion>
                                  </p:childTnLst>
                                </p:cTn>
                              </p:par>
                              <p:par>
                                <p:cTn id="81" presetID="42" presetClass="path" presetSubtype="0" accel="50000" decel="50000" fill="hold" grpId="0" nodeType="withEffect">
                                  <p:stCondLst>
                                    <p:cond delay="0"/>
                                  </p:stCondLst>
                                  <p:childTnLst>
                                    <p:animMotion origin="layout" path="M -8.33333E-7 -9.26498E-8 L 0.20365 0.23811 " pathEditMode="relative" rAng="0" ptsTypes="AA">
                                      <p:cBhvr>
                                        <p:cTn id="82" dur="2000" fill="hold"/>
                                        <p:tgtEl>
                                          <p:spTgt spid="4"/>
                                        </p:tgtEl>
                                        <p:attrNameLst>
                                          <p:attrName>ppt_x</p:attrName>
                                          <p:attrName>ppt_y</p:attrName>
                                        </p:attrNameLst>
                                      </p:cBhvr>
                                      <p:rCtr x="10174" y="11890"/>
                                    </p:animMotion>
                                  </p:childTnLst>
                                </p:cTn>
                              </p:par>
                              <p:par>
                                <p:cTn id="83" presetID="42" presetClass="path" presetSubtype="0" accel="50000" decel="50000" fill="hold" grpId="0" nodeType="withEffect">
                                  <p:stCondLst>
                                    <p:cond delay="0"/>
                                  </p:stCondLst>
                                  <p:childTnLst>
                                    <p:animMotion origin="layout" path="M 3.88889E-6 -4.75602E-6 L -0.00174 -0.22822 " pathEditMode="relative" rAng="0" ptsTypes="AA">
                                      <p:cBhvr>
                                        <p:cTn id="84" dur="2000" fill="hold"/>
                                        <p:tgtEl>
                                          <p:spTgt spid="14"/>
                                        </p:tgtEl>
                                        <p:attrNameLst>
                                          <p:attrName>ppt_x</p:attrName>
                                          <p:attrName>ppt_y</p:attrName>
                                        </p:attrNameLst>
                                      </p:cBhvr>
                                      <p:rCtr x="-87" y="-11427"/>
                                    </p:animMotion>
                                  </p:childTnLst>
                                </p:cTn>
                              </p:par>
                              <p:par>
                                <p:cTn id="85" presetID="42" presetClass="path" presetSubtype="0" accel="50000" decel="50000" fill="hold" grpId="0" nodeType="withEffect">
                                  <p:stCondLst>
                                    <p:cond delay="0"/>
                                  </p:stCondLst>
                                  <p:childTnLst>
                                    <p:animMotion origin="layout" path="M 3.88889E-6 1.47622E-6 L 0.53576 0.36627 " pathEditMode="relative" rAng="0" ptsTypes="AA">
                                      <p:cBhvr>
                                        <p:cTn id="86" dur="2000" fill="hold"/>
                                        <p:tgtEl>
                                          <p:spTgt spid="5"/>
                                        </p:tgtEl>
                                        <p:attrNameLst>
                                          <p:attrName>ppt_x</p:attrName>
                                          <p:attrName>ppt_y</p:attrName>
                                        </p:attrNameLst>
                                      </p:cBhvr>
                                      <p:rCtr x="26788" y="1831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8" grpId="1" animBg="1"/>
      <p:bldP spid="27" grpId="0" animBg="1"/>
      <p:bldP spid="27" grpId="1" animBg="1"/>
      <p:bldP spid="26" grpId="0" animBg="1"/>
      <p:bldP spid="26" grpId="1" animBg="1"/>
      <p:bldP spid="25" grpId="0" animBg="1"/>
      <p:bldP spid="25" grpId="1" animBg="1"/>
      <p:bldP spid="22" grpId="0" animBg="1"/>
      <p:bldP spid="22" grpId="1" animBg="1"/>
      <p:bldP spid="21" grpId="0" animBg="1"/>
      <p:bldP spid="21" grpId="1" animBg="1"/>
      <p:bldP spid="4" grpId="0" animBg="1"/>
      <p:bldP spid="14" grpId="0" animBg="1"/>
      <p:bldP spid="5" grpId="0" animBg="1"/>
      <p:bldP spid="6" grpId="0" animBg="1"/>
      <p:bldP spid="7" grpId="0" animBg="1"/>
      <p:bldP spid="19" grpId="0" animBg="1"/>
      <p:bldP spid="19" grpId="1" animBg="1"/>
      <p:bldP spid="23" grpId="0" animBg="1"/>
      <p:bldP spid="2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uslacrosse.arbitersports.com</a:t>
            </a:r>
            <a:endParaRPr lang="en-US" dirty="0"/>
          </a:p>
        </p:txBody>
      </p:sp>
      <p:sp>
        <p:nvSpPr>
          <p:cNvPr id="8" name="Subtitle 7"/>
          <p:cNvSpPr>
            <a:spLocks noGrp="1"/>
          </p:cNvSpPr>
          <p:nvPr>
            <p:ph type="subTitle" idx="1"/>
          </p:nvPr>
        </p:nvSpPr>
        <p:spPr/>
        <p:txBody>
          <a:bodyPr/>
          <a:lstStyle/>
          <a:p>
            <a:r>
              <a:rPr lang="en-US" dirty="0" smtClean="0"/>
              <a:t>facebook.com/</a:t>
            </a:r>
            <a:r>
              <a:rPr lang="en-US" dirty="0" err="1" smtClean="0"/>
              <a:t>menslaxofficials</a:t>
            </a:r>
            <a:endParaRPr lang="en-US" dirty="0"/>
          </a:p>
        </p:txBody>
      </p:sp>
      <p:sp>
        <p:nvSpPr>
          <p:cNvPr id="6" name="Footer Placeholder 5"/>
          <p:cNvSpPr>
            <a:spLocks noGrp="1"/>
          </p:cNvSpPr>
          <p:nvPr>
            <p:ph type="ftr" sz="quarter" idx="3"/>
          </p:nvPr>
        </p:nvSpPr>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chemeClr val="tx1">
                    <a:tint val="75000"/>
                  </a:schemeClr>
                </a:solidFill>
                <a:effectLst/>
                <a:uLnTx/>
                <a:uFillTx/>
              </a:rPr>
              <a:t>USLACROSSE.ARBITERSPORTS.COM | USLACROSSE.ORG</a:t>
            </a:r>
          </a:p>
        </p:txBody>
      </p:sp>
    </p:spTree>
    <p:extLst>
      <p:ext uri="{BB962C8B-B14F-4D97-AF65-F5344CB8AC3E}">
        <p14:creationId xmlns:p14="http://schemas.microsoft.com/office/powerpoint/2010/main" val="32399209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49326" y="42865"/>
            <a:ext cx="10293349" cy="388937"/>
          </a:xfrm>
        </p:spPr>
        <p:txBody>
          <a:bodyPr>
            <a:noAutofit/>
          </a:bodyPr>
          <a:lstStyle/>
          <a:p>
            <a:r>
              <a:rPr lang="en-US" dirty="0" smtClean="0"/>
              <a:t>Mission of our Mechanics</a:t>
            </a:r>
            <a:endParaRPr lang="en-US" dirty="0"/>
          </a:p>
        </p:txBody>
      </p:sp>
      <p:sp>
        <p:nvSpPr>
          <p:cNvPr id="4" name="Rectangle 3"/>
          <p:cNvSpPr/>
          <p:nvPr/>
        </p:nvSpPr>
        <p:spPr>
          <a:xfrm>
            <a:off x="539647" y="2552128"/>
            <a:ext cx="5296525" cy="2096072"/>
          </a:xfrm>
          <a:prstGeom prst="rect">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lIns="121917" tIns="60958" rIns="121917" bIns="60958" rtlCol="0" anchor="ctr"/>
          <a:lstStyle/>
          <a:p>
            <a:pPr algn="ctr"/>
            <a:r>
              <a:rPr lang="en-US" sz="8800" dirty="0">
                <a:solidFill>
                  <a:schemeClr val="tx1"/>
                </a:solidFill>
                <a:effectLst>
                  <a:outerShdw blurRad="38100" dist="38100" dir="2700000" algn="tl">
                    <a:srgbClr val="000000">
                      <a:alpha val="43137"/>
                    </a:srgbClr>
                  </a:outerShdw>
                </a:effectLst>
                <a:latin typeface="Helvetica" panose="020B0604020202020204" pitchFamily="34" charset="0"/>
                <a:cs typeface="Helvetica" panose="020B0604020202020204" pitchFamily="34" charset="0"/>
              </a:rPr>
              <a:t>Safety</a:t>
            </a:r>
          </a:p>
        </p:txBody>
      </p:sp>
      <p:sp>
        <p:nvSpPr>
          <p:cNvPr id="5" name="Rectangle 4"/>
          <p:cNvSpPr/>
          <p:nvPr/>
        </p:nvSpPr>
        <p:spPr>
          <a:xfrm>
            <a:off x="6247720" y="2552128"/>
            <a:ext cx="5296525" cy="2096072"/>
          </a:xfrm>
          <a:prstGeom prst="rect">
            <a:avLst/>
          </a:prstGeom>
          <a:ln>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lIns="121917" tIns="60958" rIns="121917" bIns="60958" rtlCol="0" anchor="ctr"/>
          <a:lstStyle/>
          <a:p>
            <a:pPr algn="ctr"/>
            <a:r>
              <a:rPr lang="en-US" sz="8000" dirty="0">
                <a:solidFill>
                  <a:schemeClr val="tx1"/>
                </a:solidFill>
                <a:effectLst>
                  <a:outerShdw blurRad="38100" dist="38100" dir="2700000" algn="tl">
                    <a:srgbClr val="000000">
                      <a:alpha val="43137"/>
                    </a:srgbClr>
                  </a:outerShdw>
                </a:effectLst>
                <a:latin typeface="Helvetica" panose="020B0604020202020204" pitchFamily="34" charset="0"/>
                <a:cs typeface="Helvetica" panose="020B0604020202020204" pitchFamily="34" charset="0"/>
              </a:rPr>
              <a:t>Fairness</a:t>
            </a:r>
          </a:p>
        </p:txBody>
      </p:sp>
      <p:sp>
        <p:nvSpPr>
          <p:cNvPr id="6" name="Rectangle 5"/>
          <p:cNvSpPr/>
          <p:nvPr/>
        </p:nvSpPr>
        <p:spPr>
          <a:xfrm>
            <a:off x="539647" y="584201"/>
            <a:ext cx="11004597" cy="1828800"/>
          </a:xfrm>
          <a:prstGeom prst="rect">
            <a:avLst/>
          </a:prstGeom>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lIns="121917" tIns="60958" rIns="121917" bIns="60958" rtlCol="0" anchor="ctr"/>
          <a:lstStyle/>
          <a:p>
            <a:pPr algn="ctr"/>
            <a:r>
              <a:rPr lang="en-US" sz="11700" dirty="0">
                <a:solidFill>
                  <a:schemeClr val="tx1"/>
                </a:solidFill>
                <a:effectLst>
                  <a:outerShdw blurRad="38100" dist="38100" dir="2700000" algn="tl">
                    <a:srgbClr val="000000">
                      <a:alpha val="43137"/>
                    </a:srgbClr>
                  </a:outerShdw>
                </a:effectLst>
                <a:latin typeface="Helvetica" panose="020B0604020202020204" pitchFamily="34" charset="0"/>
                <a:cs typeface="Helvetica" panose="020B0604020202020204" pitchFamily="34" charset="0"/>
              </a:rPr>
              <a:t>Position</a:t>
            </a:r>
          </a:p>
        </p:txBody>
      </p:sp>
      <p:sp>
        <p:nvSpPr>
          <p:cNvPr id="3" name="Footer Placeholder 2"/>
          <p:cNvSpPr>
            <a:spLocks noGrp="1"/>
          </p:cNvSpPr>
          <p:nvPr>
            <p:ph type="ftr" sz="quarter" idx="3"/>
          </p:nvPr>
        </p:nvSpPr>
        <p:spPr/>
        <p:txBody>
          <a:bodyPr/>
          <a:lstStyle/>
          <a:p>
            <a:r>
              <a:rPr lang="en-US" smtClean="0"/>
              <a:t>USLACROSSE.ARBITERSPORTS.COM | USLACROSSE.ORG</a:t>
            </a:r>
            <a:endParaRPr lang="en-US" dirty="0" smtClean="0"/>
          </a:p>
        </p:txBody>
      </p:sp>
      <p:sp>
        <p:nvSpPr>
          <p:cNvPr id="7" name="Rectangle 6"/>
          <p:cNvSpPr/>
          <p:nvPr/>
        </p:nvSpPr>
        <p:spPr>
          <a:xfrm>
            <a:off x="539648" y="4795981"/>
            <a:ext cx="11004597" cy="1376219"/>
          </a:xfrm>
          <a:prstGeom prst="rect">
            <a:avLst/>
          </a:prstGeom>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lIns="121917" tIns="60958" rIns="121917" bIns="60958" rtlCol="0" anchor="ctr"/>
          <a:lstStyle/>
          <a:p>
            <a:pPr algn="ctr"/>
            <a:r>
              <a:rPr lang="en-US" sz="8800" dirty="0">
                <a:solidFill>
                  <a:schemeClr val="tx1"/>
                </a:solidFill>
                <a:effectLst>
                  <a:outerShdw blurRad="38100" dist="38100" dir="2700000" algn="tl">
                    <a:srgbClr val="000000">
                      <a:alpha val="43137"/>
                    </a:srgbClr>
                  </a:outerShdw>
                </a:effectLst>
                <a:latin typeface="Helvetica" panose="020B0604020202020204" pitchFamily="34" charset="0"/>
                <a:cs typeface="Helvetica" panose="020B0604020202020204" pitchFamily="34" charset="0"/>
              </a:rPr>
              <a:t>Consistency</a:t>
            </a:r>
          </a:p>
        </p:txBody>
      </p:sp>
    </p:spTree>
    <p:extLst>
      <p:ext uri="{BB962C8B-B14F-4D97-AF65-F5344CB8AC3E}">
        <p14:creationId xmlns:p14="http://schemas.microsoft.com/office/powerpoint/2010/main" val="10522364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mph" presetSubtype="0" grpId="1" nodeType="clickEffect">
                                  <p:stCondLst>
                                    <p:cond delay="0"/>
                                  </p:stCondLst>
                                  <p:childTnLst>
                                    <p:set>
                                      <p:cBhvr rctx="PPT">
                                        <p:cTn id="12" dur="indefinite"/>
                                        <p:tgtEl>
                                          <p:spTgt spid="6"/>
                                        </p:tgtEl>
                                        <p:attrNameLst>
                                          <p:attrName>style.opacity</p:attrName>
                                        </p:attrNameLst>
                                      </p:cBhvr>
                                      <p:to>
                                        <p:strVal val="0.5"/>
                                      </p:to>
                                    </p:set>
                                    <p:animEffect filter="image" prLst="opacity: 0.5">
                                      <p:cBhvr rctx="IE">
                                        <p:cTn id="13" dur="indefinite"/>
                                        <p:tgtEl>
                                          <p:spTgt spid="6"/>
                                        </p:tgtEl>
                                      </p:cBhvr>
                                    </p:animEffect>
                                  </p:childTnLst>
                                </p:cTn>
                              </p:par>
                              <p:par>
                                <p:cTn id="14" presetID="2" presetClass="entr" presetSubtype="8"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0-#ppt_w/2"/>
                                          </p:val>
                                        </p:tav>
                                        <p:tav tm="100000">
                                          <p:val>
                                            <p:strVal val="#ppt_x"/>
                                          </p:val>
                                        </p:tav>
                                      </p:tavLst>
                                    </p:anim>
                                    <p:anim calcmode="lin" valueType="num">
                                      <p:cBhvr additive="base">
                                        <p:cTn id="17"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9" presetClass="emph" presetSubtype="0" grpId="1" nodeType="clickEffect">
                                  <p:stCondLst>
                                    <p:cond delay="0"/>
                                  </p:stCondLst>
                                  <p:childTnLst>
                                    <p:set>
                                      <p:cBhvr rctx="PPT">
                                        <p:cTn id="21" dur="indefinite"/>
                                        <p:tgtEl>
                                          <p:spTgt spid="4"/>
                                        </p:tgtEl>
                                        <p:attrNameLst>
                                          <p:attrName>style.opacity</p:attrName>
                                        </p:attrNameLst>
                                      </p:cBhvr>
                                      <p:to>
                                        <p:strVal val="0.5"/>
                                      </p:to>
                                    </p:set>
                                    <p:animEffect filter="image" prLst="opacity: 0.5">
                                      <p:cBhvr rctx="IE">
                                        <p:cTn id="22" dur="indefinite"/>
                                        <p:tgtEl>
                                          <p:spTgt spid="4"/>
                                        </p:tgtEl>
                                      </p:cBhvr>
                                    </p:animEffect>
                                  </p:childTnLst>
                                </p:cTn>
                              </p:par>
                              <p:par>
                                <p:cTn id="23" presetID="2" presetClass="entr" presetSubtype="2"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1+#ppt_w/2"/>
                                          </p:val>
                                        </p:tav>
                                        <p:tav tm="100000">
                                          <p:val>
                                            <p:strVal val="#ppt_x"/>
                                          </p:val>
                                        </p:tav>
                                      </p:tavLst>
                                    </p:anim>
                                    <p:anim calcmode="lin" valueType="num">
                                      <p:cBhvr additive="base">
                                        <p:cTn id="26"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9" presetClass="emph" presetSubtype="0" grpId="1" nodeType="clickEffect">
                                  <p:stCondLst>
                                    <p:cond delay="0"/>
                                  </p:stCondLst>
                                  <p:childTnLst>
                                    <p:set>
                                      <p:cBhvr rctx="PPT">
                                        <p:cTn id="30" dur="indefinite"/>
                                        <p:tgtEl>
                                          <p:spTgt spid="5"/>
                                        </p:tgtEl>
                                        <p:attrNameLst>
                                          <p:attrName>style.opacity</p:attrName>
                                        </p:attrNameLst>
                                      </p:cBhvr>
                                      <p:to>
                                        <p:strVal val="0.5"/>
                                      </p:to>
                                    </p:set>
                                    <p:animEffect filter="image" prLst="opacity: 0.5">
                                      <p:cBhvr rctx="IE">
                                        <p:cTn id="31" dur="indefinite"/>
                                        <p:tgtEl>
                                          <p:spTgt spid="5"/>
                                        </p:tgtEl>
                                      </p:cBhvr>
                                    </p:animEffect>
                                  </p:childTnLst>
                                </p:cTn>
                              </p:par>
                              <p:par>
                                <p:cTn id="32" presetID="2" presetClass="entr" presetSubtype="4"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additive="base">
                                        <p:cTn id="34" dur="500" fill="hold"/>
                                        <p:tgtEl>
                                          <p:spTgt spid="7"/>
                                        </p:tgtEl>
                                        <p:attrNameLst>
                                          <p:attrName>ppt_x</p:attrName>
                                        </p:attrNameLst>
                                      </p:cBhvr>
                                      <p:tavLst>
                                        <p:tav tm="0">
                                          <p:val>
                                            <p:strVal val="#ppt_x"/>
                                          </p:val>
                                        </p:tav>
                                        <p:tav tm="100000">
                                          <p:val>
                                            <p:strVal val="#ppt_x"/>
                                          </p:val>
                                        </p:tav>
                                      </p:tavLst>
                                    </p:anim>
                                    <p:anim calcmode="lin" valueType="num">
                                      <p:cBhvr additive="base">
                                        <p:cTn id="3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autoUpdateAnimBg="0"/>
      <p:bldP spid="6" grpId="1"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p:txBody>
          <a:bodyPr/>
          <a:lstStyle/>
          <a:p>
            <a:r>
              <a:rPr lang="en-US" dirty="0" smtClean="0"/>
              <a:t>Lead</a:t>
            </a:r>
          </a:p>
          <a:p>
            <a:pPr lvl="1"/>
            <a:r>
              <a:rPr lang="en-US" dirty="0" smtClean="0"/>
              <a:t>Goal</a:t>
            </a:r>
          </a:p>
          <a:p>
            <a:pPr lvl="1"/>
            <a:r>
              <a:rPr lang="en-US" dirty="0" smtClean="0"/>
              <a:t>End Line</a:t>
            </a:r>
          </a:p>
          <a:p>
            <a:pPr marL="609585" lvl="1" indent="0">
              <a:buNone/>
            </a:pPr>
            <a:endParaRPr lang="en-US" dirty="0" smtClean="0"/>
          </a:p>
          <a:p>
            <a:r>
              <a:rPr lang="en-US" dirty="0" smtClean="0"/>
              <a:t>Trail</a:t>
            </a:r>
          </a:p>
          <a:p>
            <a:pPr lvl="1"/>
            <a:r>
              <a:rPr lang="en-US" dirty="0" smtClean="0"/>
              <a:t>Shooter</a:t>
            </a:r>
          </a:p>
          <a:p>
            <a:pPr lvl="1"/>
            <a:r>
              <a:rPr lang="en-US" dirty="0" smtClean="0"/>
              <a:t>Far Goal</a:t>
            </a:r>
          </a:p>
          <a:p>
            <a:pPr lvl="1"/>
            <a:r>
              <a:rPr lang="en-US" dirty="0" smtClean="0"/>
              <a:t>Over and Back</a:t>
            </a:r>
          </a:p>
        </p:txBody>
      </p:sp>
      <p:sp>
        <p:nvSpPr>
          <p:cNvPr id="3" name="Footer Placeholder 2"/>
          <p:cNvSpPr>
            <a:spLocks noGrp="1"/>
          </p:cNvSpPr>
          <p:nvPr>
            <p:ph type="ftr" sz="quarter" idx="3"/>
          </p:nvPr>
        </p:nvSpPr>
        <p:spPr/>
        <p:txBody>
          <a:bodyPr/>
          <a:lstStyle/>
          <a:p>
            <a:r>
              <a:rPr lang="en-US" smtClean="0"/>
              <a:t>USLACROSSE.ARBITERSPORTS.COM | USLACROSSE.ORG</a:t>
            </a:r>
            <a:endParaRPr lang="en-US" dirty="0" smtClean="0"/>
          </a:p>
        </p:txBody>
      </p:sp>
      <p:sp>
        <p:nvSpPr>
          <p:cNvPr id="5" name="Title 4"/>
          <p:cNvSpPr>
            <a:spLocks noGrp="1"/>
          </p:cNvSpPr>
          <p:nvPr>
            <p:ph type="title"/>
          </p:nvPr>
        </p:nvSpPr>
        <p:spPr/>
        <p:txBody>
          <a:bodyPr>
            <a:normAutofit fontScale="90000"/>
          </a:bodyPr>
          <a:lstStyle/>
          <a:p>
            <a:r>
              <a:rPr lang="en-US" dirty="0" smtClean="0"/>
              <a:t>Lead and Trail - Responsibilities</a:t>
            </a:r>
            <a:endParaRPr lang="en-US" dirty="0"/>
          </a:p>
        </p:txBody>
      </p:sp>
      <p:sp>
        <p:nvSpPr>
          <p:cNvPr id="6" name="Shape 167"/>
          <p:cNvSpPr/>
          <p:nvPr/>
        </p:nvSpPr>
        <p:spPr>
          <a:xfrm>
            <a:off x="10464801" y="3835401"/>
            <a:ext cx="464791" cy="38997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L</a:t>
            </a:r>
            <a:endParaRPr sz="2700" dirty="0">
              <a:solidFill>
                <a:schemeClr val="bg1"/>
              </a:solidFill>
            </a:endParaRPr>
          </a:p>
        </p:txBody>
      </p:sp>
      <p:sp>
        <p:nvSpPr>
          <p:cNvPr id="7" name="Shape 167"/>
          <p:cNvSpPr/>
          <p:nvPr/>
        </p:nvSpPr>
        <p:spPr>
          <a:xfrm>
            <a:off x="7518401" y="1905001"/>
            <a:ext cx="464791" cy="38997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T</a:t>
            </a:r>
            <a:endParaRPr sz="2700" dirty="0">
              <a:solidFill>
                <a:schemeClr val="bg1"/>
              </a:solidFill>
            </a:endParaRPr>
          </a:p>
        </p:txBody>
      </p:sp>
    </p:spTree>
    <p:extLst>
      <p:ext uri="{BB962C8B-B14F-4D97-AF65-F5344CB8AC3E}">
        <p14:creationId xmlns:p14="http://schemas.microsoft.com/office/powerpoint/2010/main" val="3203791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2" presetClass="entr" presetSubtype="8"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 calcmode="lin" valueType="num">
                                      <p:cBhvr additive="base">
                                        <p:cTn id="10"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11"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nodeType="click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 calcmode="lin" valueType="num">
                                      <p:cBhvr additive="base">
                                        <p:cTn id="16"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 calcmode="lin" valueType="num">
                                      <p:cBhvr additive="base">
                                        <p:cTn id="22"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4" presetClass="emph" presetSubtype="0" fill="hold" nodeType="clickEffect">
                                  <p:stCondLst>
                                    <p:cond delay="0"/>
                                  </p:stCondLst>
                                  <p:childTnLst>
                                    <p:animClr clrSpc="hsl" dir="cw">
                                      <p:cBhvr override="childStyle">
                                        <p:cTn id="27" dur="500" fill="hold"/>
                                        <p:tgtEl>
                                          <p:spTgt spid="4">
                                            <p:txEl>
                                              <p:pRg st="0" end="0"/>
                                            </p:txEl>
                                          </p:spTgt>
                                        </p:tgtEl>
                                        <p:attrNameLst>
                                          <p:attrName>style.color</p:attrName>
                                        </p:attrNameLst>
                                      </p:cBhvr>
                                      <p:by>
                                        <p:hsl h="0" s="-12549" l="-25098"/>
                                      </p:by>
                                    </p:animClr>
                                    <p:animClr clrSpc="hsl" dir="cw">
                                      <p:cBhvr>
                                        <p:cTn id="28" dur="500" fill="hold"/>
                                        <p:tgtEl>
                                          <p:spTgt spid="4">
                                            <p:txEl>
                                              <p:pRg st="0" end="0"/>
                                            </p:txEl>
                                          </p:spTgt>
                                        </p:tgtEl>
                                        <p:attrNameLst>
                                          <p:attrName>fillcolor</p:attrName>
                                        </p:attrNameLst>
                                      </p:cBhvr>
                                      <p:by>
                                        <p:hsl h="0" s="-12549" l="-25098"/>
                                      </p:by>
                                    </p:animClr>
                                    <p:animClr clrSpc="hsl" dir="cw">
                                      <p:cBhvr>
                                        <p:cTn id="29" dur="500" fill="hold"/>
                                        <p:tgtEl>
                                          <p:spTgt spid="4">
                                            <p:txEl>
                                              <p:pRg st="0" end="0"/>
                                            </p:txEl>
                                          </p:spTgt>
                                        </p:tgtEl>
                                        <p:attrNameLst>
                                          <p:attrName>stroke.color</p:attrName>
                                        </p:attrNameLst>
                                      </p:cBhvr>
                                      <p:by>
                                        <p:hsl h="0" s="-12549" l="-25098"/>
                                      </p:by>
                                    </p:animClr>
                                    <p:set>
                                      <p:cBhvr>
                                        <p:cTn id="30" dur="500" fill="hold"/>
                                        <p:tgtEl>
                                          <p:spTgt spid="4">
                                            <p:txEl>
                                              <p:pRg st="0" end="0"/>
                                            </p:txEl>
                                          </p:spTgt>
                                        </p:tgtEl>
                                        <p:attrNameLst>
                                          <p:attrName>fill.type</p:attrName>
                                        </p:attrNameLst>
                                      </p:cBhvr>
                                      <p:to>
                                        <p:strVal val="solid"/>
                                      </p:to>
                                    </p:set>
                                  </p:childTnLst>
                                </p:cTn>
                              </p:par>
                              <p:par>
                                <p:cTn id="31" presetID="24" presetClass="emph" presetSubtype="0" fill="hold" nodeType="withEffect">
                                  <p:stCondLst>
                                    <p:cond delay="0"/>
                                  </p:stCondLst>
                                  <p:childTnLst>
                                    <p:animClr clrSpc="hsl" dir="cw">
                                      <p:cBhvr override="childStyle">
                                        <p:cTn id="32" dur="500" fill="hold"/>
                                        <p:tgtEl>
                                          <p:spTgt spid="4">
                                            <p:txEl>
                                              <p:pRg st="1" end="1"/>
                                            </p:txEl>
                                          </p:spTgt>
                                        </p:tgtEl>
                                        <p:attrNameLst>
                                          <p:attrName>style.color</p:attrName>
                                        </p:attrNameLst>
                                      </p:cBhvr>
                                      <p:by>
                                        <p:hsl h="0" s="-12549" l="-25098"/>
                                      </p:by>
                                    </p:animClr>
                                    <p:animClr clrSpc="hsl" dir="cw">
                                      <p:cBhvr>
                                        <p:cTn id="33" dur="500" fill="hold"/>
                                        <p:tgtEl>
                                          <p:spTgt spid="4">
                                            <p:txEl>
                                              <p:pRg st="1" end="1"/>
                                            </p:txEl>
                                          </p:spTgt>
                                        </p:tgtEl>
                                        <p:attrNameLst>
                                          <p:attrName>fillcolor</p:attrName>
                                        </p:attrNameLst>
                                      </p:cBhvr>
                                      <p:by>
                                        <p:hsl h="0" s="-12549" l="-25098"/>
                                      </p:by>
                                    </p:animClr>
                                    <p:animClr clrSpc="hsl" dir="cw">
                                      <p:cBhvr>
                                        <p:cTn id="34" dur="500" fill="hold"/>
                                        <p:tgtEl>
                                          <p:spTgt spid="4">
                                            <p:txEl>
                                              <p:pRg st="1" end="1"/>
                                            </p:txEl>
                                          </p:spTgt>
                                        </p:tgtEl>
                                        <p:attrNameLst>
                                          <p:attrName>stroke.color</p:attrName>
                                        </p:attrNameLst>
                                      </p:cBhvr>
                                      <p:by>
                                        <p:hsl h="0" s="-12549" l="-25098"/>
                                      </p:by>
                                    </p:animClr>
                                    <p:set>
                                      <p:cBhvr>
                                        <p:cTn id="35" dur="500" fill="hold"/>
                                        <p:tgtEl>
                                          <p:spTgt spid="4">
                                            <p:txEl>
                                              <p:pRg st="1" end="1"/>
                                            </p:txEl>
                                          </p:spTgt>
                                        </p:tgtEl>
                                        <p:attrNameLst>
                                          <p:attrName>fill.type</p:attrName>
                                        </p:attrNameLst>
                                      </p:cBhvr>
                                      <p:to>
                                        <p:strVal val="solid"/>
                                      </p:to>
                                    </p:set>
                                  </p:childTnLst>
                                </p:cTn>
                              </p:par>
                              <p:par>
                                <p:cTn id="36" presetID="24" presetClass="emph" presetSubtype="0" fill="hold" nodeType="withEffect">
                                  <p:stCondLst>
                                    <p:cond delay="0"/>
                                  </p:stCondLst>
                                  <p:childTnLst>
                                    <p:animClr clrSpc="hsl" dir="cw">
                                      <p:cBhvr override="childStyle">
                                        <p:cTn id="37" dur="500" fill="hold"/>
                                        <p:tgtEl>
                                          <p:spTgt spid="4">
                                            <p:txEl>
                                              <p:pRg st="2" end="2"/>
                                            </p:txEl>
                                          </p:spTgt>
                                        </p:tgtEl>
                                        <p:attrNameLst>
                                          <p:attrName>style.color</p:attrName>
                                        </p:attrNameLst>
                                      </p:cBhvr>
                                      <p:by>
                                        <p:hsl h="0" s="-12549" l="-25098"/>
                                      </p:by>
                                    </p:animClr>
                                    <p:animClr clrSpc="hsl" dir="cw">
                                      <p:cBhvr>
                                        <p:cTn id="38" dur="500" fill="hold"/>
                                        <p:tgtEl>
                                          <p:spTgt spid="4">
                                            <p:txEl>
                                              <p:pRg st="2" end="2"/>
                                            </p:txEl>
                                          </p:spTgt>
                                        </p:tgtEl>
                                        <p:attrNameLst>
                                          <p:attrName>fillcolor</p:attrName>
                                        </p:attrNameLst>
                                      </p:cBhvr>
                                      <p:by>
                                        <p:hsl h="0" s="-12549" l="-25098"/>
                                      </p:by>
                                    </p:animClr>
                                    <p:animClr clrSpc="hsl" dir="cw">
                                      <p:cBhvr>
                                        <p:cTn id="39" dur="500" fill="hold"/>
                                        <p:tgtEl>
                                          <p:spTgt spid="4">
                                            <p:txEl>
                                              <p:pRg st="2" end="2"/>
                                            </p:txEl>
                                          </p:spTgt>
                                        </p:tgtEl>
                                        <p:attrNameLst>
                                          <p:attrName>stroke.color</p:attrName>
                                        </p:attrNameLst>
                                      </p:cBhvr>
                                      <p:by>
                                        <p:hsl h="0" s="-12549" l="-25098"/>
                                      </p:by>
                                    </p:animClr>
                                    <p:set>
                                      <p:cBhvr>
                                        <p:cTn id="40" dur="500" fill="hold"/>
                                        <p:tgtEl>
                                          <p:spTgt spid="4">
                                            <p:txEl>
                                              <p:pRg st="2" end="2"/>
                                            </p:txEl>
                                          </p:spTgt>
                                        </p:tgtEl>
                                        <p:attrNameLst>
                                          <p:attrName>fill.type</p:attrName>
                                        </p:attrNameLst>
                                      </p:cBhvr>
                                      <p:to>
                                        <p:strVal val="solid"/>
                                      </p:to>
                                    </p:set>
                                  </p:childTnLst>
                                </p:cTn>
                              </p:par>
                              <p:par>
                                <p:cTn id="41" presetID="24" presetClass="emph" presetSubtype="0" fill="hold" grpId="1" nodeType="withEffect">
                                  <p:stCondLst>
                                    <p:cond delay="0"/>
                                  </p:stCondLst>
                                  <p:childTnLst>
                                    <p:animClr clrSpc="hsl" dir="cw">
                                      <p:cBhvr override="childStyle">
                                        <p:cTn id="42" dur="500" fill="hold"/>
                                        <p:tgtEl>
                                          <p:spTgt spid="6"/>
                                        </p:tgtEl>
                                        <p:attrNameLst>
                                          <p:attrName>style.color</p:attrName>
                                        </p:attrNameLst>
                                      </p:cBhvr>
                                      <p:by>
                                        <p:hsl h="0" s="-12549" l="-25098"/>
                                      </p:by>
                                    </p:animClr>
                                    <p:animClr clrSpc="hsl" dir="cw">
                                      <p:cBhvr>
                                        <p:cTn id="43" dur="500" fill="hold"/>
                                        <p:tgtEl>
                                          <p:spTgt spid="6"/>
                                        </p:tgtEl>
                                        <p:attrNameLst>
                                          <p:attrName>fillcolor</p:attrName>
                                        </p:attrNameLst>
                                      </p:cBhvr>
                                      <p:by>
                                        <p:hsl h="0" s="-12549" l="-25098"/>
                                      </p:by>
                                    </p:animClr>
                                    <p:animClr clrSpc="hsl" dir="cw">
                                      <p:cBhvr>
                                        <p:cTn id="44" dur="500" fill="hold"/>
                                        <p:tgtEl>
                                          <p:spTgt spid="6"/>
                                        </p:tgtEl>
                                        <p:attrNameLst>
                                          <p:attrName>stroke.color</p:attrName>
                                        </p:attrNameLst>
                                      </p:cBhvr>
                                      <p:by>
                                        <p:hsl h="0" s="-12549" l="-25098"/>
                                      </p:by>
                                    </p:animClr>
                                    <p:set>
                                      <p:cBhvr>
                                        <p:cTn id="45" dur="500" fill="hold"/>
                                        <p:tgtEl>
                                          <p:spTgt spid="6"/>
                                        </p:tgtEl>
                                        <p:attrNameLst>
                                          <p:attrName>fill.type</p:attrName>
                                        </p:attrNameLst>
                                      </p:cBhvr>
                                      <p:to>
                                        <p:strVal val="solid"/>
                                      </p:to>
                                    </p:set>
                                  </p:childTnLst>
                                </p:cTn>
                              </p:par>
                              <p:par>
                                <p:cTn id="46" presetID="10" presetClass="entr" presetSubtype="0" fill="hold" grpId="0" nodeType="with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fade">
                                      <p:cBhvr>
                                        <p:cTn id="48" dur="500"/>
                                        <p:tgtEl>
                                          <p:spTgt spid="7"/>
                                        </p:tgtEl>
                                      </p:cBhvr>
                                    </p:animEffect>
                                  </p:childTnLst>
                                </p:cTn>
                              </p:par>
                              <p:par>
                                <p:cTn id="49" presetID="2" presetClass="entr" presetSubtype="8" fill="hold" nodeType="withEffect">
                                  <p:stCondLst>
                                    <p:cond delay="0"/>
                                  </p:stCondLst>
                                  <p:childTnLst>
                                    <p:set>
                                      <p:cBhvr>
                                        <p:cTn id="50" dur="1" fill="hold">
                                          <p:stCondLst>
                                            <p:cond delay="0"/>
                                          </p:stCondLst>
                                        </p:cTn>
                                        <p:tgtEl>
                                          <p:spTgt spid="4">
                                            <p:txEl>
                                              <p:pRg st="4" end="4"/>
                                            </p:txEl>
                                          </p:spTgt>
                                        </p:tgtEl>
                                        <p:attrNameLst>
                                          <p:attrName>style.visibility</p:attrName>
                                        </p:attrNameLst>
                                      </p:cBhvr>
                                      <p:to>
                                        <p:strVal val="visible"/>
                                      </p:to>
                                    </p:set>
                                    <p:anim calcmode="lin" valueType="num">
                                      <p:cBhvr additive="base">
                                        <p:cTn id="51" dur="5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nodeType="clickEffect">
                                  <p:stCondLst>
                                    <p:cond delay="0"/>
                                  </p:stCondLst>
                                  <p:childTnLst>
                                    <p:set>
                                      <p:cBhvr>
                                        <p:cTn id="56" dur="1" fill="hold">
                                          <p:stCondLst>
                                            <p:cond delay="0"/>
                                          </p:stCondLst>
                                        </p:cTn>
                                        <p:tgtEl>
                                          <p:spTgt spid="4">
                                            <p:txEl>
                                              <p:pRg st="5" end="5"/>
                                            </p:txEl>
                                          </p:spTgt>
                                        </p:tgtEl>
                                        <p:attrNameLst>
                                          <p:attrName>style.visibility</p:attrName>
                                        </p:attrNameLst>
                                      </p:cBhvr>
                                      <p:to>
                                        <p:strVal val="visible"/>
                                      </p:to>
                                    </p:set>
                                    <p:anim calcmode="lin" valueType="num">
                                      <p:cBhvr additive="base">
                                        <p:cTn id="57" dur="500" fill="hold"/>
                                        <p:tgtEl>
                                          <p:spTgt spid="4">
                                            <p:txEl>
                                              <p:pRg st="5" end="5"/>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8" fill="hold" nodeType="clickEffect">
                                  <p:stCondLst>
                                    <p:cond delay="0"/>
                                  </p:stCondLst>
                                  <p:childTnLst>
                                    <p:set>
                                      <p:cBhvr>
                                        <p:cTn id="62" dur="1" fill="hold">
                                          <p:stCondLst>
                                            <p:cond delay="0"/>
                                          </p:stCondLst>
                                        </p:cTn>
                                        <p:tgtEl>
                                          <p:spTgt spid="4">
                                            <p:txEl>
                                              <p:pRg st="6" end="6"/>
                                            </p:txEl>
                                          </p:spTgt>
                                        </p:tgtEl>
                                        <p:attrNameLst>
                                          <p:attrName>style.visibility</p:attrName>
                                        </p:attrNameLst>
                                      </p:cBhvr>
                                      <p:to>
                                        <p:strVal val="visible"/>
                                      </p:to>
                                    </p:set>
                                    <p:anim calcmode="lin" valueType="num">
                                      <p:cBhvr additive="base">
                                        <p:cTn id="63" dur="500" fill="hold"/>
                                        <p:tgtEl>
                                          <p:spTgt spid="4">
                                            <p:txEl>
                                              <p:pRg st="6" end="6"/>
                                            </p:txEl>
                                          </p:spTgt>
                                        </p:tgtEl>
                                        <p:attrNameLst>
                                          <p:attrName>ppt_x</p:attrName>
                                        </p:attrNameLst>
                                      </p:cBhvr>
                                      <p:tavLst>
                                        <p:tav tm="0">
                                          <p:val>
                                            <p:strVal val="0-#ppt_w/2"/>
                                          </p:val>
                                        </p:tav>
                                        <p:tav tm="100000">
                                          <p:val>
                                            <p:strVal val="#ppt_x"/>
                                          </p:val>
                                        </p:tav>
                                      </p:tavLst>
                                    </p:anim>
                                    <p:anim calcmode="lin" valueType="num">
                                      <p:cBhvr additive="base">
                                        <p:cTn id="64" dur="500" fill="hold"/>
                                        <p:tgtEl>
                                          <p:spTgt spid="4">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8" fill="hold" nodeType="clickEffect">
                                  <p:stCondLst>
                                    <p:cond delay="0"/>
                                  </p:stCondLst>
                                  <p:childTnLst>
                                    <p:set>
                                      <p:cBhvr>
                                        <p:cTn id="68" dur="1" fill="hold">
                                          <p:stCondLst>
                                            <p:cond delay="0"/>
                                          </p:stCondLst>
                                        </p:cTn>
                                        <p:tgtEl>
                                          <p:spTgt spid="4">
                                            <p:txEl>
                                              <p:pRg st="7" end="7"/>
                                            </p:txEl>
                                          </p:spTgt>
                                        </p:tgtEl>
                                        <p:attrNameLst>
                                          <p:attrName>style.visibility</p:attrName>
                                        </p:attrNameLst>
                                      </p:cBhvr>
                                      <p:to>
                                        <p:strVal val="visible"/>
                                      </p:to>
                                    </p:set>
                                    <p:anim calcmode="lin" valueType="num">
                                      <p:cBhvr additive="base">
                                        <p:cTn id="69" dur="500" fill="hold"/>
                                        <p:tgtEl>
                                          <p:spTgt spid="4">
                                            <p:txEl>
                                              <p:pRg st="7" end="7"/>
                                            </p:txEl>
                                          </p:spTgt>
                                        </p:tgtEl>
                                        <p:attrNameLst>
                                          <p:attrName>ppt_x</p:attrName>
                                        </p:attrNameLst>
                                      </p:cBhvr>
                                      <p:tavLst>
                                        <p:tav tm="0">
                                          <p:val>
                                            <p:strVal val="0-#ppt_w/2"/>
                                          </p:val>
                                        </p:tav>
                                        <p:tav tm="100000">
                                          <p:val>
                                            <p:strVal val="#ppt_x"/>
                                          </p:val>
                                        </p:tav>
                                      </p:tavLst>
                                    </p:anim>
                                    <p:anim calcmode="lin" valueType="num">
                                      <p:cBhvr additive="base">
                                        <p:cTn id="70" dur="500" fill="hold"/>
                                        <p:tgtEl>
                                          <p:spTgt spid="4">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ight Arrow 28"/>
          <p:cNvSpPr/>
          <p:nvPr/>
        </p:nvSpPr>
        <p:spPr>
          <a:xfrm rot="10800000">
            <a:off x="1422400" y="4625139"/>
            <a:ext cx="3597379" cy="446860"/>
          </a:xfrm>
          <a:prstGeom prst="rightArrow">
            <a:avLst/>
          </a:prstGeom>
          <a:solidFill>
            <a:srgbClr val="FFFF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27" name="Right Arrow 26"/>
          <p:cNvSpPr/>
          <p:nvPr/>
        </p:nvSpPr>
        <p:spPr>
          <a:xfrm rot="12328054">
            <a:off x="8903676" y="1794027"/>
            <a:ext cx="1374835" cy="446860"/>
          </a:xfrm>
          <a:prstGeom prst="rightArrow">
            <a:avLst/>
          </a:prstGeom>
          <a:solidFill>
            <a:srgbClr val="FFFF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28" name="Right Arrow 27"/>
          <p:cNvSpPr/>
          <p:nvPr/>
        </p:nvSpPr>
        <p:spPr>
          <a:xfrm rot="11197916">
            <a:off x="3261600" y="3236576"/>
            <a:ext cx="5910989" cy="431252"/>
          </a:xfrm>
          <a:prstGeom prst="rightArrow">
            <a:avLst/>
          </a:prstGeom>
          <a:solidFill>
            <a:srgbClr val="C000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25" name="Isosceles Triangle 24"/>
          <p:cNvSpPr/>
          <p:nvPr/>
        </p:nvSpPr>
        <p:spPr>
          <a:xfrm rot="13367312">
            <a:off x="895520" y="2318057"/>
            <a:ext cx="3078379" cy="2836388"/>
          </a:xfrm>
          <a:prstGeom prst="triangle">
            <a:avLst/>
          </a:prstGeom>
          <a:solidFill>
            <a:srgbClr val="F79646">
              <a:alpha val="89804"/>
            </a:srgbClr>
          </a:solidFill>
        </p:spPr>
        <p:style>
          <a:lnRef idx="3">
            <a:schemeClr val="lt1"/>
          </a:lnRef>
          <a:fillRef idx="1">
            <a:schemeClr val="accent6"/>
          </a:fillRef>
          <a:effectRef idx="1">
            <a:schemeClr val="accent6"/>
          </a:effectRef>
          <a:fontRef idx="minor">
            <a:schemeClr val="lt1"/>
          </a:fontRef>
        </p:style>
        <p:txBody>
          <a:bodyPr lIns="121917" tIns="60958" rIns="121917" bIns="60958" rtlCol="0" anchor="ctr"/>
          <a:lstStyle/>
          <a:p>
            <a:pPr algn="ctr"/>
            <a:endParaRPr lang="en-US"/>
          </a:p>
        </p:txBody>
      </p:sp>
      <p:sp>
        <p:nvSpPr>
          <p:cNvPr id="26" name="Isosceles Triangle 25"/>
          <p:cNvSpPr/>
          <p:nvPr/>
        </p:nvSpPr>
        <p:spPr>
          <a:xfrm rot="4324600">
            <a:off x="4528151" y="-238670"/>
            <a:ext cx="4122063" cy="5672152"/>
          </a:xfrm>
          <a:prstGeom prst="triangle">
            <a:avLst/>
          </a:prstGeom>
          <a:solidFill>
            <a:srgbClr val="8064A2">
              <a:alpha val="89804"/>
            </a:srgbClr>
          </a:solidFill>
        </p:spPr>
        <p:style>
          <a:lnRef idx="3">
            <a:schemeClr val="lt1"/>
          </a:lnRef>
          <a:fillRef idx="1">
            <a:schemeClr val="accent4"/>
          </a:fillRef>
          <a:effectRef idx="1">
            <a:schemeClr val="accent4"/>
          </a:effectRef>
          <a:fontRef idx="minor">
            <a:schemeClr val="lt1"/>
          </a:fontRef>
        </p:style>
        <p:txBody>
          <a:bodyPr lIns="121917" tIns="60958" rIns="121917" bIns="60958" rtlCol="0" anchor="ctr"/>
          <a:lstStyle/>
          <a:p>
            <a:pPr algn="ctr"/>
            <a:endParaRPr lang="en-US"/>
          </a:p>
        </p:txBody>
      </p:sp>
      <p:sp>
        <p:nvSpPr>
          <p:cNvPr id="8" name="Isosceles Triangle 7"/>
          <p:cNvSpPr/>
          <p:nvPr/>
        </p:nvSpPr>
        <p:spPr>
          <a:xfrm rot="16000840">
            <a:off x="3352524" y="4155769"/>
            <a:ext cx="2350233" cy="3248371"/>
          </a:xfrm>
          <a:prstGeom prst="triangle">
            <a:avLst/>
          </a:prstGeom>
          <a:solidFill>
            <a:srgbClr val="F79646">
              <a:alpha val="89804"/>
            </a:srgbClr>
          </a:solidFill>
        </p:spPr>
        <p:style>
          <a:lnRef idx="3">
            <a:schemeClr val="lt1"/>
          </a:lnRef>
          <a:fillRef idx="1">
            <a:schemeClr val="accent6"/>
          </a:fillRef>
          <a:effectRef idx="1">
            <a:schemeClr val="accent6"/>
          </a:effectRef>
          <a:fontRef idx="minor">
            <a:schemeClr val="lt1"/>
          </a:fontRef>
        </p:style>
        <p:txBody>
          <a:bodyPr lIns="121917" tIns="60958" rIns="121917" bIns="60958" rtlCol="0" anchor="ctr"/>
          <a:lstStyle/>
          <a:p>
            <a:pPr algn="ctr"/>
            <a:endParaRPr lang="en-US"/>
          </a:p>
        </p:txBody>
      </p:sp>
      <p:sp>
        <p:nvSpPr>
          <p:cNvPr id="20" name="Right Arrow 19"/>
          <p:cNvSpPr/>
          <p:nvPr/>
        </p:nvSpPr>
        <p:spPr>
          <a:xfrm rot="19555950">
            <a:off x="5469850" y="4732446"/>
            <a:ext cx="3968461" cy="431252"/>
          </a:xfrm>
          <a:prstGeom prst="rightArrow">
            <a:avLst/>
          </a:prstGeom>
          <a:solidFill>
            <a:srgbClr val="C000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21" name="Right Arrow 20"/>
          <p:cNvSpPr/>
          <p:nvPr/>
        </p:nvSpPr>
        <p:spPr>
          <a:xfrm rot="19959180">
            <a:off x="2831273" y="5219742"/>
            <a:ext cx="2170159" cy="446860"/>
          </a:xfrm>
          <a:prstGeom prst="rightArrow">
            <a:avLst/>
          </a:prstGeom>
          <a:solidFill>
            <a:srgbClr val="FFFF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22" name="Right Arrow 21"/>
          <p:cNvSpPr/>
          <p:nvPr/>
        </p:nvSpPr>
        <p:spPr>
          <a:xfrm rot="20546125">
            <a:off x="9443528" y="2191134"/>
            <a:ext cx="768560" cy="446860"/>
          </a:xfrm>
          <a:prstGeom prst="rightArrow">
            <a:avLst/>
          </a:prstGeom>
          <a:solidFill>
            <a:srgbClr val="FFFF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23" name="Isosceles Triangle 22"/>
          <p:cNvSpPr/>
          <p:nvPr/>
        </p:nvSpPr>
        <p:spPr>
          <a:xfrm rot="13376118">
            <a:off x="4193041" y="2904167"/>
            <a:ext cx="3078379" cy="2401777"/>
          </a:xfrm>
          <a:prstGeom prst="triangle">
            <a:avLst/>
          </a:prstGeom>
          <a:solidFill>
            <a:srgbClr val="F79646">
              <a:alpha val="89804"/>
            </a:srgbClr>
          </a:solidFill>
        </p:spPr>
        <p:style>
          <a:lnRef idx="3">
            <a:schemeClr val="lt1"/>
          </a:lnRef>
          <a:fillRef idx="1">
            <a:schemeClr val="accent6"/>
          </a:fillRef>
          <a:effectRef idx="1">
            <a:schemeClr val="accent6"/>
          </a:effectRef>
          <a:fontRef idx="minor">
            <a:schemeClr val="lt1"/>
          </a:fontRef>
        </p:style>
        <p:txBody>
          <a:bodyPr lIns="121917" tIns="60958" rIns="121917" bIns="60958" rtlCol="0" anchor="ctr"/>
          <a:lstStyle/>
          <a:p>
            <a:pPr algn="ctr"/>
            <a:endParaRPr lang="en-US"/>
          </a:p>
        </p:txBody>
      </p:sp>
      <p:sp>
        <p:nvSpPr>
          <p:cNvPr id="24" name="Isosceles Triangle 23"/>
          <p:cNvSpPr/>
          <p:nvPr/>
        </p:nvSpPr>
        <p:spPr>
          <a:xfrm rot="2626087">
            <a:off x="7113749" y="1858202"/>
            <a:ext cx="4122063" cy="2880136"/>
          </a:xfrm>
          <a:prstGeom prst="triangle">
            <a:avLst/>
          </a:prstGeom>
          <a:solidFill>
            <a:srgbClr val="8064A2">
              <a:alpha val="89804"/>
            </a:srgbClr>
          </a:solidFill>
        </p:spPr>
        <p:style>
          <a:lnRef idx="3">
            <a:schemeClr val="lt1"/>
          </a:lnRef>
          <a:fillRef idx="1">
            <a:schemeClr val="accent4"/>
          </a:fillRef>
          <a:effectRef idx="1">
            <a:schemeClr val="accent4"/>
          </a:effectRef>
          <a:fontRef idx="minor">
            <a:schemeClr val="lt1"/>
          </a:fontRef>
        </p:style>
        <p:txBody>
          <a:bodyPr lIns="121917" tIns="60958" rIns="121917" bIns="60958" rtlCol="0" anchor="ctr"/>
          <a:lstStyle/>
          <a:p>
            <a:pPr algn="ctr"/>
            <a:endParaRPr lang="en-US"/>
          </a:p>
        </p:txBody>
      </p:sp>
      <p:sp>
        <p:nvSpPr>
          <p:cNvPr id="16" name="Isosceles Triangle 15"/>
          <p:cNvSpPr/>
          <p:nvPr/>
        </p:nvSpPr>
        <p:spPr>
          <a:xfrm rot="3265743">
            <a:off x="5965368" y="1726350"/>
            <a:ext cx="4122063" cy="3764349"/>
          </a:xfrm>
          <a:prstGeom prst="triangle">
            <a:avLst/>
          </a:prstGeom>
          <a:solidFill>
            <a:srgbClr val="8064A2">
              <a:alpha val="89804"/>
            </a:srgbClr>
          </a:solidFill>
        </p:spPr>
        <p:style>
          <a:lnRef idx="3">
            <a:schemeClr val="lt1"/>
          </a:lnRef>
          <a:fillRef idx="1">
            <a:schemeClr val="accent4"/>
          </a:fillRef>
          <a:effectRef idx="1">
            <a:schemeClr val="accent4"/>
          </a:effectRef>
          <a:fontRef idx="minor">
            <a:schemeClr val="lt1"/>
          </a:fontRef>
        </p:style>
        <p:txBody>
          <a:bodyPr lIns="121917" tIns="60958" rIns="121917" bIns="60958" rtlCol="0" anchor="ctr"/>
          <a:lstStyle/>
          <a:p>
            <a:pPr algn="ctr"/>
            <a:endParaRPr lang="en-US"/>
          </a:p>
        </p:txBody>
      </p:sp>
      <p:sp>
        <p:nvSpPr>
          <p:cNvPr id="14" name="Right Arrow 13"/>
          <p:cNvSpPr/>
          <p:nvPr/>
        </p:nvSpPr>
        <p:spPr>
          <a:xfrm rot="3038257">
            <a:off x="9036239" y="2028542"/>
            <a:ext cx="644944" cy="446860"/>
          </a:xfrm>
          <a:prstGeom prst="rightArrow">
            <a:avLst/>
          </a:prstGeom>
          <a:solidFill>
            <a:srgbClr val="FFFF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8" name="Right Arrow 17"/>
          <p:cNvSpPr/>
          <p:nvPr/>
        </p:nvSpPr>
        <p:spPr>
          <a:xfrm rot="1732879">
            <a:off x="1428575" y="4662872"/>
            <a:ext cx="4822239" cy="431252"/>
          </a:xfrm>
          <a:prstGeom prst="rightArrow">
            <a:avLst/>
          </a:prstGeom>
          <a:solidFill>
            <a:srgbClr val="C000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9" name="Right Arrow 18"/>
          <p:cNvSpPr/>
          <p:nvPr/>
        </p:nvSpPr>
        <p:spPr>
          <a:xfrm rot="1322041">
            <a:off x="1157566" y="5311574"/>
            <a:ext cx="1972607" cy="446860"/>
          </a:xfrm>
          <a:prstGeom prst="rightArrow">
            <a:avLst/>
          </a:prstGeom>
          <a:solidFill>
            <a:srgbClr val="FFFF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4" name="Footer Placeholder 3"/>
          <p:cNvSpPr>
            <a:spLocks noGrp="1"/>
          </p:cNvSpPr>
          <p:nvPr>
            <p:ph type="ftr" sz="quarter" idx="3"/>
          </p:nvPr>
        </p:nvSpPr>
        <p:spPr/>
        <p:txBody>
          <a:bodyPr/>
          <a:lstStyle/>
          <a:p>
            <a:r>
              <a:rPr lang="en-US" smtClean="0"/>
              <a:t>USLACROSSE.ARBITERSPORTS.COM | USLACROSSE.ORG</a:t>
            </a:r>
            <a:endParaRPr lang="en-US" dirty="0" smtClean="0"/>
          </a:p>
        </p:txBody>
      </p:sp>
      <p:sp>
        <p:nvSpPr>
          <p:cNvPr id="5" name="Title 4"/>
          <p:cNvSpPr>
            <a:spLocks noGrp="1"/>
          </p:cNvSpPr>
          <p:nvPr>
            <p:ph type="title"/>
          </p:nvPr>
        </p:nvSpPr>
        <p:spPr/>
        <p:txBody>
          <a:bodyPr>
            <a:normAutofit fontScale="90000"/>
          </a:bodyPr>
          <a:lstStyle/>
          <a:p>
            <a:r>
              <a:rPr lang="en-US" dirty="0" smtClean="0"/>
              <a:t>Field Coverage – On and Off</a:t>
            </a:r>
            <a:endParaRPr lang="en-US" dirty="0"/>
          </a:p>
        </p:txBody>
      </p:sp>
      <p:sp>
        <p:nvSpPr>
          <p:cNvPr id="6" name="Shape 167"/>
          <p:cNvSpPr/>
          <p:nvPr/>
        </p:nvSpPr>
        <p:spPr>
          <a:xfrm>
            <a:off x="862603" y="4957875"/>
            <a:ext cx="464791" cy="38997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L</a:t>
            </a:r>
            <a:endParaRPr sz="2700" dirty="0">
              <a:solidFill>
                <a:schemeClr val="bg1"/>
              </a:solidFill>
            </a:endParaRPr>
          </a:p>
        </p:txBody>
      </p:sp>
      <p:sp>
        <p:nvSpPr>
          <p:cNvPr id="7" name="Shape 167"/>
          <p:cNvSpPr/>
          <p:nvPr/>
        </p:nvSpPr>
        <p:spPr>
          <a:xfrm>
            <a:off x="8942385" y="1797687"/>
            <a:ext cx="464791" cy="38997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T</a:t>
            </a:r>
            <a:endParaRPr sz="2700" dirty="0">
              <a:solidFill>
                <a:schemeClr val="bg1"/>
              </a:solidFill>
            </a:endParaRPr>
          </a:p>
        </p:txBody>
      </p:sp>
      <p:cxnSp>
        <p:nvCxnSpPr>
          <p:cNvPr id="3" name="Straight Connector 2"/>
          <p:cNvCxnSpPr/>
          <p:nvPr/>
        </p:nvCxnSpPr>
        <p:spPr>
          <a:xfrm flipH="1" flipV="1">
            <a:off x="2272907" y="2549496"/>
            <a:ext cx="7480693" cy="3768888"/>
          </a:xfrm>
          <a:prstGeom prst="line">
            <a:avLst/>
          </a:prstGeom>
          <a:ln w="38100">
            <a:solidFill>
              <a:srgbClr val="FEBC11">
                <a:alpha val="80000"/>
              </a:srgbClr>
            </a:solidFill>
            <a:prstDash val="dash"/>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1422400" y="3370403"/>
            <a:ext cx="496536" cy="557404"/>
            <a:chOff x="1066800" y="2051293"/>
            <a:chExt cx="372402" cy="418053"/>
          </a:xfrm>
        </p:grpSpPr>
        <p:sp>
          <p:nvSpPr>
            <p:cNvPr id="15" name="Shape 166"/>
            <p:cNvSpPr/>
            <p:nvPr/>
          </p:nvSpPr>
          <p:spPr>
            <a:xfrm>
              <a:off x="1218239" y="2051293"/>
              <a:ext cx="220963" cy="212912"/>
            </a:xfrm>
            <a:prstGeom prst="ellipse">
              <a:avLst/>
            </a:prstGeom>
            <a:solidFill>
              <a:srgbClr val="DCDEE0"/>
            </a:solidFill>
            <a:ln>
              <a:solidFill>
                <a:srgbClr val="000000"/>
              </a:solidFill>
              <a:miter lim="400000"/>
            </a:ln>
            <a:effectLst>
              <a:outerShdw blurRad="63500" dist="25400" dir="5400000" rotWithShape="0">
                <a:srgbClr val="000000">
                  <a:alpha val="20000"/>
                </a:srgbClr>
              </a:outerShdw>
            </a:effectLst>
          </p:spPr>
          <p:txBody>
            <a:bodyPr lIns="50800" tIns="50800" rIns="50800" bIns="50800" anchor="ctr"/>
            <a:lstStyle/>
            <a:p>
              <a:pPr>
                <a:defRPr sz="2100" b="1">
                  <a:latin typeface="Helvetica"/>
                  <a:ea typeface="Helvetica"/>
                  <a:cs typeface="Helvetica"/>
                  <a:sym typeface="Helvetica"/>
                </a:defRPr>
              </a:pPr>
              <a:endParaRPr/>
            </a:p>
          </p:txBody>
        </p:sp>
        <p:sp>
          <p:nvSpPr>
            <p:cNvPr id="17" name="Shape 161"/>
            <p:cNvSpPr/>
            <p:nvPr/>
          </p:nvSpPr>
          <p:spPr>
            <a:xfrm>
              <a:off x="1066800" y="2182013"/>
              <a:ext cx="261921" cy="287333"/>
            </a:xfrm>
            <a:prstGeom prst="rect">
              <a:avLst/>
            </a:prstGeom>
            <a:solidFill>
              <a:srgbClr val="C00000"/>
            </a:solidFill>
            <a:ln>
              <a:solidFill>
                <a:srgbClr val="000000"/>
              </a:solidFill>
              <a:miter lim="400000"/>
            </a:ln>
            <a:effectLst>
              <a:outerShdw blurRad="63500" dist="25400" dir="5400000" rotWithShape="0">
                <a:srgbClr val="000000">
                  <a:alpha val="50000"/>
                </a:srgbClr>
              </a:outerShdw>
            </a:effectLst>
            <a:extLst>
              <a:ext uri="{C572A759-6A51-4108-AA02-DFA0A04FC94B}">
                <ma14:wrappingTextBoxFlag xmlns="" xmlns:ma14="http://schemas.microsoft.com/office/mac/drawingml/2011/main" val="1"/>
              </a:ext>
            </a:extLst>
          </p:spPr>
          <p:txBody>
            <a:bodyPr lIns="50800" tIns="50800" rIns="50800" bIns="50800" anchor="ctr"/>
            <a:lstStyle>
              <a:lvl1pPr>
                <a:defRPr sz="2100" b="1">
                  <a:solidFill>
                    <a:srgbClr val="FFFFFF"/>
                  </a:solidFill>
                  <a:latin typeface="Helvetica"/>
                  <a:ea typeface="Helvetica"/>
                  <a:cs typeface="Helvetica"/>
                  <a:sym typeface="Helvetica"/>
                </a:defRPr>
              </a:lvl1pPr>
            </a:lstStyle>
            <a:p>
              <a:pPr algn="ctr"/>
              <a:r>
                <a:rPr sz="2400" dirty="0"/>
                <a:t>M</a:t>
              </a:r>
            </a:p>
          </p:txBody>
        </p:sp>
      </p:grpSp>
    </p:spTree>
    <p:extLst>
      <p:ext uri="{BB962C8B-B14F-4D97-AF65-F5344CB8AC3E}">
        <p14:creationId xmlns:p14="http://schemas.microsoft.com/office/powerpoint/2010/main" val="7408743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left)">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left)">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up)">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500"/>
                                        <p:tgtEl>
                                          <p:spTgt spid="18"/>
                                        </p:tgtEl>
                                      </p:cBhvr>
                                    </p:animEffect>
                                    <p:set>
                                      <p:cBhvr>
                                        <p:cTn id="27" dur="1" fill="hold">
                                          <p:stCondLst>
                                            <p:cond delay="499"/>
                                          </p:stCondLst>
                                        </p:cTn>
                                        <p:tgtEl>
                                          <p:spTgt spid="18"/>
                                        </p:tgtEl>
                                        <p:attrNameLst>
                                          <p:attrName>style.visibility</p:attrName>
                                        </p:attrNameLst>
                                      </p:cBhvr>
                                      <p:to>
                                        <p:strVal val="hidden"/>
                                      </p:to>
                                    </p:set>
                                  </p:childTnLst>
                                </p:cTn>
                              </p:par>
                              <p:par>
                                <p:cTn id="28" presetID="10" presetClass="exit" presetSubtype="0" fill="hold" grpId="1" nodeType="withEffect">
                                  <p:stCondLst>
                                    <p:cond delay="0"/>
                                  </p:stCondLst>
                                  <p:childTnLst>
                                    <p:animEffect transition="out" filter="fade">
                                      <p:cBhvr>
                                        <p:cTn id="29" dur="500"/>
                                        <p:tgtEl>
                                          <p:spTgt spid="19"/>
                                        </p:tgtEl>
                                      </p:cBhvr>
                                    </p:animEffect>
                                    <p:set>
                                      <p:cBhvr>
                                        <p:cTn id="30" dur="1" fill="hold">
                                          <p:stCondLst>
                                            <p:cond delay="499"/>
                                          </p:stCondLst>
                                        </p:cTn>
                                        <p:tgtEl>
                                          <p:spTgt spid="19"/>
                                        </p:tgtEl>
                                        <p:attrNameLst>
                                          <p:attrName>style.visibility</p:attrName>
                                        </p:attrNameLst>
                                      </p:cBhvr>
                                      <p:to>
                                        <p:strVal val="hidden"/>
                                      </p:to>
                                    </p:set>
                                  </p:childTnLst>
                                </p:cTn>
                              </p:par>
                              <p:par>
                                <p:cTn id="31" presetID="10" presetClass="exit" presetSubtype="0" fill="hold" grpId="1" nodeType="withEffect">
                                  <p:stCondLst>
                                    <p:cond delay="0"/>
                                  </p:stCondLst>
                                  <p:childTnLst>
                                    <p:animEffect transition="out" filter="fade">
                                      <p:cBhvr>
                                        <p:cTn id="32" dur="500"/>
                                        <p:tgtEl>
                                          <p:spTgt spid="14"/>
                                        </p:tgtEl>
                                      </p:cBhvr>
                                    </p:animEffect>
                                    <p:set>
                                      <p:cBhvr>
                                        <p:cTn id="33" dur="1" fill="hold">
                                          <p:stCondLst>
                                            <p:cond delay="499"/>
                                          </p:stCondLst>
                                        </p:cTn>
                                        <p:tgtEl>
                                          <p:spTgt spid="14"/>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42" presetClass="path" presetSubtype="0" accel="50000" decel="50000" fill="hold" grpId="0" nodeType="clickEffect">
                                  <p:stCondLst>
                                    <p:cond delay="0"/>
                                  </p:stCondLst>
                                  <p:childTnLst>
                                    <p:animMotion origin="layout" path="M 3.05556E-6 1.20445E-6 L 0.16024 0.10809 " pathEditMode="relative" rAng="0" ptsTypes="AA">
                                      <p:cBhvr>
                                        <p:cTn id="37" dur="2000" fill="hold"/>
                                        <p:tgtEl>
                                          <p:spTgt spid="6"/>
                                        </p:tgtEl>
                                        <p:attrNameLst>
                                          <p:attrName>ppt_x</p:attrName>
                                          <p:attrName>ppt_y</p:attrName>
                                        </p:attrNameLst>
                                      </p:cBhvr>
                                      <p:rCtr x="8003" y="5405"/>
                                    </p:animMotion>
                                  </p:childTnLst>
                                </p:cTn>
                              </p:par>
                              <p:par>
                                <p:cTn id="38" presetID="42" presetClass="path" presetSubtype="0" accel="50000" decel="50000" fill="hold" nodeType="withEffect">
                                  <p:stCondLst>
                                    <p:cond delay="0"/>
                                  </p:stCondLst>
                                  <p:childTnLst>
                                    <p:animMotion origin="layout" path="M 8.33333E-7 1.19209E-6 L 0.34635 0.34249 " pathEditMode="relative" rAng="0" ptsTypes="AA">
                                      <p:cBhvr>
                                        <p:cTn id="39" dur="2000" fill="hold"/>
                                        <p:tgtEl>
                                          <p:spTgt spid="2"/>
                                        </p:tgtEl>
                                        <p:attrNameLst>
                                          <p:attrName>ppt_x</p:attrName>
                                          <p:attrName>ppt_y</p:attrName>
                                        </p:attrNameLst>
                                      </p:cBhvr>
                                      <p:rCtr x="17309" y="17109"/>
                                    </p:animMotion>
                                  </p:childTnLst>
                                </p:cTn>
                              </p:par>
                              <p:par>
                                <p:cTn id="40" presetID="42" presetClass="path" presetSubtype="0" accel="50000" decel="50000" fill="hold" grpId="0" nodeType="withEffect">
                                  <p:stCondLst>
                                    <p:cond delay="0"/>
                                  </p:stCondLst>
                                  <p:childTnLst>
                                    <p:animMotion origin="layout" path="M -5.55556E-7 -1.70476E-6 L 0.0309 0.07999 " pathEditMode="relative" rAng="0" ptsTypes="AA">
                                      <p:cBhvr>
                                        <p:cTn id="41" dur="2000" fill="hold"/>
                                        <p:tgtEl>
                                          <p:spTgt spid="7"/>
                                        </p:tgtEl>
                                        <p:attrNameLst>
                                          <p:attrName>ppt_x</p:attrName>
                                          <p:attrName>ppt_y</p:attrName>
                                        </p:attrNameLst>
                                      </p:cBhvr>
                                      <p:rCtr x="1545" y="3984"/>
                                    </p:animMotion>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wipe(left)">
                                      <p:cBhvr>
                                        <p:cTn id="46" dur="500"/>
                                        <p:tgtEl>
                                          <p:spTgt spid="8"/>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2"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wipe(right)">
                                      <p:cBhvr>
                                        <p:cTn id="51" dur="500"/>
                                        <p:tgtEl>
                                          <p:spTgt spid="16"/>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xit" presetSubtype="0" fill="hold" grpId="1" nodeType="clickEffect">
                                  <p:stCondLst>
                                    <p:cond delay="0"/>
                                  </p:stCondLst>
                                  <p:childTnLst>
                                    <p:animEffect transition="out" filter="fade">
                                      <p:cBhvr>
                                        <p:cTn id="55" dur="500"/>
                                        <p:tgtEl>
                                          <p:spTgt spid="8"/>
                                        </p:tgtEl>
                                      </p:cBhvr>
                                    </p:animEffect>
                                    <p:set>
                                      <p:cBhvr>
                                        <p:cTn id="56" dur="1" fill="hold">
                                          <p:stCondLst>
                                            <p:cond delay="499"/>
                                          </p:stCondLst>
                                        </p:cTn>
                                        <p:tgtEl>
                                          <p:spTgt spid="8"/>
                                        </p:tgtEl>
                                        <p:attrNameLst>
                                          <p:attrName>style.visibility</p:attrName>
                                        </p:attrNameLst>
                                      </p:cBhvr>
                                      <p:to>
                                        <p:strVal val="hidden"/>
                                      </p:to>
                                    </p:set>
                                  </p:childTnLst>
                                </p:cTn>
                              </p:par>
                              <p:par>
                                <p:cTn id="57" presetID="10" presetClass="exit" presetSubtype="0" fill="hold" grpId="1" nodeType="withEffect">
                                  <p:stCondLst>
                                    <p:cond delay="0"/>
                                  </p:stCondLst>
                                  <p:childTnLst>
                                    <p:animEffect transition="out" filter="fade">
                                      <p:cBhvr>
                                        <p:cTn id="58" dur="500"/>
                                        <p:tgtEl>
                                          <p:spTgt spid="16"/>
                                        </p:tgtEl>
                                      </p:cBhvr>
                                    </p:animEffect>
                                    <p:set>
                                      <p:cBhvr>
                                        <p:cTn id="59" dur="1" fill="hold">
                                          <p:stCondLst>
                                            <p:cond delay="499"/>
                                          </p:stCondLst>
                                        </p:cTn>
                                        <p:tgtEl>
                                          <p:spTgt spid="16"/>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wipe(left)">
                                      <p:cBhvr>
                                        <p:cTn id="64" dur="500"/>
                                        <p:tgtEl>
                                          <p:spTgt spid="20"/>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21"/>
                                        </p:tgtEl>
                                        <p:attrNameLst>
                                          <p:attrName>style.visibility</p:attrName>
                                        </p:attrNameLst>
                                      </p:cBhvr>
                                      <p:to>
                                        <p:strVal val="visible"/>
                                      </p:to>
                                    </p:set>
                                    <p:animEffect transition="in" filter="wipe(left)">
                                      <p:cBhvr>
                                        <p:cTn id="69" dur="500"/>
                                        <p:tgtEl>
                                          <p:spTgt spid="21"/>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22"/>
                                        </p:tgtEl>
                                        <p:attrNameLst>
                                          <p:attrName>style.visibility</p:attrName>
                                        </p:attrNameLst>
                                      </p:cBhvr>
                                      <p:to>
                                        <p:strVal val="visible"/>
                                      </p:to>
                                    </p:set>
                                    <p:animEffect transition="in" filter="wipe(left)">
                                      <p:cBhvr>
                                        <p:cTn id="74" dur="500"/>
                                        <p:tgtEl>
                                          <p:spTgt spid="22"/>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xit" presetSubtype="0" fill="hold" grpId="1" nodeType="clickEffect">
                                  <p:stCondLst>
                                    <p:cond delay="0"/>
                                  </p:stCondLst>
                                  <p:childTnLst>
                                    <p:animEffect transition="out" filter="fade">
                                      <p:cBhvr>
                                        <p:cTn id="78" dur="500"/>
                                        <p:tgtEl>
                                          <p:spTgt spid="20"/>
                                        </p:tgtEl>
                                      </p:cBhvr>
                                    </p:animEffect>
                                    <p:set>
                                      <p:cBhvr>
                                        <p:cTn id="79" dur="1" fill="hold">
                                          <p:stCondLst>
                                            <p:cond delay="499"/>
                                          </p:stCondLst>
                                        </p:cTn>
                                        <p:tgtEl>
                                          <p:spTgt spid="20"/>
                                        </p:tgtEl>
                                        <p:attrNameLst>
                                          <p:attrName>style.visibility</p:attrName>
                                        </p:attrNameLst>
                                      </p:cBhvr>
                                      <p:to>
                                        <p:strVal val="hidden"/>
                                      </p:to>
                                    </p:set>
                                  </p:childTnLst>
                                </p:cTn>
                              </p:par>
                              <p:par>
                                <p:cTn id="80" presetID="10" presetClass="exit" presetSubtype="0" fill="hold" grpId="1" nodeType="withEffect">
                                  <p:stCondLst>
                                    <p:cond delay="0"/>
                                  </p:stCondLst>
                                  <p:childTnLst>
                                    <p:animEffect transition="out" filter="fade">
                                      <p:cBhvr>
                                        <p:cTn id="81" dur="500"/>
                                        <p:tgtEl>
                                          <p:spTgt spid="21"/>
                                        </p:tgtEl>
                                      </p:cBhvr>
                                    </p:animEffect>
                                    <p:set>
                                      <p:cBhvr>
                                        <p:cTn id="82" dur="1" fill="hold">
                                          <p:stCondLst>
                                            <p:cond delay="499"/>
                                          </p:stCondLst>
                                        </p:cTn>
                                        <p:tgtEl>
                                          <p:spTgt spid="21"/>
                                        </p:tgtEl>
                                        <p:attrNameLst>
                                          <p:attrName>style.visibility</p:attrName>
                                        </p:attrNameLst>
                                      </p:cBhvr>
                                      <p:to>
                                        <p:strVal val="hidden"/>
                                      </p:to>
                                    </p:set>
                                  </p:childTnLst>
                                </p:cTn>
                              </p:par>
                              <p:par>
                                <p:cTn id="83" presetID="10" presetClass="exit" presetSubtype="0" fill="hold" grpId="1" nodeType="withEffect">
                                  <p:stCondLst>
                                    <p:cond delay="0"/>
                                  </p:stCondLst>
                                  <p:childTnLst>
                                    <p:animEffect transition="out" filter="fade">
                                      <p:cBhvr>
                                        <p:cTn id="84" dur="500"/>
                                        <p:tgtEl>
                                          <p:spTgt spid="22"/>
                                        </p:tgtEl>
                                      </p:cBhvr>
                                    </p:animEffect>
                                    <p:set>
                                      <p:cBhvr>
                                        <p:cTn id="85" dur="1" fill="hold">
                                          <p:stCondLst>
                                            <p:cond delay="499"/>
                                          </p:stCondLst>
                                        </p:cTn>
                                        <p:tgtEl>
                                          <p:spTgt spid="22"/>
                                        </p:tgtEl>
                                        <p:attrNameLst>
                                          <p:attrName>style.visibility</p:attrName>
                                        </p:attrNameLst>
                                      </p:cBhvr>
                                      <p:to>
                                        <p:strVal val="hidden"/>
                                      </p:to>
                                    </p:set>
                                  </p:childTnLst>
                                </p:cTn>
                              </p:par>
                            </p:childTnLst>
                          </p:cTn>
                        </p:par>
                      </p:childTnLst>
                    </p:cTn>
                  </p:par>
                  <p:par>
                    <p:cTn id="86" fill="hold">
                      <p:stCondLst>
                        <p:cond delay="indefinite"/>
                      </p:stCondLst>
                      <p:childTnLst>
                        <p:par>
                          <p:cTn id="87" fill="hold">
                            <p:stCondLst>
                              <p:cond delay="0"/>
                            </p:stCondLst>
                            <p:childTnLst>
                              <p:par>
                                <p:cTn id="88" presetID="42" presetClass="path" presetSubtype="0" accel="50000" decel="50000" fill="hold" nodeType="clickEffect">
                                  <p:stCondLst>
                                    <p:cond delay="0"/>
                                  </p:stCondLst>
                                  <p:childTnLst>
                                    <p:animMotion origin="layout" path="M 0.34635 0.3425 L 0.60468 0.01637 " pathEditMode="relative" rAng="0" ptsTypes="AA">
                                      <p:cBhvr>
                                        <p:cTn id="89" dur="2000" fill="hold"/>
                                        <p:tgtEl>
                                          <p:spTgt spid="2"/>
                                        </p:tgtEl>
                                        <p:attrNameLst>
                                          <p:attrName>ppt_x</p:attrName>
                                          <p:attrName>ppt_y</p:attrName>
                                        </p:attrNameLst>
                                      </p:cBhvr>
                                      <p:rCtr x="12917" y="-16306"/>
                                    </p:animMotion>
                                  </p:childTnLst>
                                </p:cTn>
                              </p:par>
                              <p:par>
                                <p:cTn id="90" presetID="42" presetClass="path" presetSubtype="0" accel="50000" decel="50000" fill="hold" grpId="1" nodeType="withEffect">
                                  <p:stCondLst>
                                    <p:cond delay="0"/>
                                  </p:stCondLst>
                                  <p:childTnLst>
                                    <p:animMotion origin="layout" path="M 0.16024 0.10809 L 0.31857 -0.04015 " pathEditMode="relative" rAng="0" ptsTypes="AA">
                                      <p:cBhvr>
                                        <p:cTn id="91" dur="2000" fill="hold"/>
                                        <p:tgtEl>
                                          <p:spTgt spid="6"/>
                                        </p:tgtEl>
                                        <p:attrNameLst>
                                          <p:attrName>ppt_x</p:attrName>
                                          <p:attrName>ppt_y</p:attrName>
                                        </p:attrNameLst>
                                      </p:cBhvr>
                                      <p:rCtr x="7917" y="-7412"/>
                                    </p:animMotion>
                                  </p:childTnLst>
                                </p:cTn>
                              </p:par>
                              <p:par>
                                <p:cTn id="92" presetID="42" presetClass="path" presetSubtype="0" accel="50000" decel="50000" fill="hold" grpId="1" nodeType="withEffect">
                                  <p:stCondLst>
                                    <p:cond delay="0"/>
                                  </p:stCondLst>
                                  <p:childTnLst>
                                    <p:animMotion origin="layout" path="M 0.0309 0.07999 L 0.0809 0.03552 " pathEditMode="relative" rAng="0" ptsTypes="AA">
                                      <p:cBhvr>
                                        <p:cTn id="93" dur="2000" fill="hold"/>
                                        <p:tgtEl>
                                          <p:spTgt spid="7"/>
                                        </p:tgtEl>
                                        <p:attrNameLst>
                                          <p:attrName>ppt_x</p:attrName>
                                          <p:attrName>ppt_y</p:attrName>
                                        </p:attrNameLst>
                                      </p:cBhvr>
                                      <p:rCtr x="2500" y="-2224"/>
                                    </p:animMotion>
                                  </p:childTnLst>
                                </p:cTn>
                              </p:par>
                            </p:childTnLst>
                          </p:cTn>
                        </p:par>
                      </p:childTnLst>
                    </p:cTn>
                  </p:par>
                  <p:par>
                    <p:cTn id="94" fill="hold">
                      <p:stCondLst>
                        <p:cond delay="indefinite"/>
                      </p:stCondLst>
                      <p:childTnLst>
                        <p:par>
                          <p:cTn id="95" fill="hold">
                            <p:stCondLst>
                              <p:cond delay="0"/>
                            </p:stCondLst>
                            <p:childTnLst>
                              <p:par>
                                <p:cTn id="96" presetID="22" presetClass="entr" presetSubtype="8" fill="hold" grpId="0" nodeType="clickEffect">
                                  <p:stCondLst>
                                    <p:cond delay="0"/>
                                  </p:stCondLst>
                                  <p:childTnLst>
                                    <p:set>
                                      <p:cBhvr>
                                        <p:cTn id="97" dur="1" fill="hold">
                                          <p:stCondLst>
                                            <p:cond delay="0"/>
                                          </p:stCondLst>
                                        </p:cTn>
                                        <p:tgtEl>
                                          <p:spTgt spid="23"/>
                                        </p:tgtEl>
                                        <p:attrNameLst>
                                          <p:attrName>style.visibility</p:attrName>
                                        </p:attrNameLst>
                                      </p:cBhvr>
                                      <p:to>
                                        <p:strVal val="visible"/>
                                      </p:to>
                                    </p:set>
                                    <p:animEffect transition="in" filter="wipe(left)">
                                      <p:cBhvr>
                                        <p:cTn id="98" dur="500"/>
                                        <p:tgtEl>
                                          <p:spTgt spid="23"/>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1" fill="hold" grpId="0" nodeType="clickEffect">
                                  <p:stCondLst>
                                    <p:cond delay="0"/>
                                  </p:stCondLst>
                                  <p:childTnLst>
                                    <p:set>
                                      <p:cBhvr>
                                        <p:cTn id="102" dur="1" fill="hold">
                                          <p:stCondLst>
                                            <p:cond delay="0"/>
                                          </p:stCondLst>
                                        </p:cTn>
                                        <p:tgtEl>
                                          <p:spTgt spid="24"/>
                                        </p:tgtEl>
                                        <p:attrNameLst>
                                          <p:attrName>style.visibility</p:attrName>
                                        </p:attrNameLst>
                                      </p:cBhvr>
                                      <p:to>
                                        <p:strVal val="visible"/>
                                      </p:to>
                                    </p:set>
                                    <p:animEffect transition="in" filter="wipe(up)">
                                      <p:cBhvr>
                                        <p:cTn id="103" dur="500"/>
                                        <p:tgtEl>
                                          <p:spTgt spid="24"/>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xit" presetSubtype="0" fill="hold" grpId="1" nodeType="clickEffect">
                                  <p:stCondLst>
                                    <p:cond delay="0"/>
                                  </p:stCondLst>
                                  <p:childTnLst>
                                    <p:animEffect transition="out" filter="fade">
                                      <p:cBhvr>
                                        <p:cTn id="107" dur="500"/>
                                        <p:tgtEl>
                                          <p:spTgt spid="23"/>
                                        </p:tgtEl>
                                      </p:cBhvr>
                                    </p:animEffect>
                                    <p:set>
                                      <p:cBhvr>
                                        <p:cTn id="108" dur="1" fill="hold">
                                          <p:stCondLst>
                                            <p:cond delay="499"/>
                                          </p:stCondLst>
                                        </p:cTn>
                                        <p:tgtEl>
                                          <p:spTgt spid="23"/>
                                        </p:tgtEl>
                                        <p:attrNameLst>
                                          <p:attrName>style.visibility</p:attrName>
                                        </p:attrNameLst>
                                      </p:cBhvr>
                                      <p:to>
                                        <p:strVal val="hidden"/>
                                      </p:to>
                                    </p:set>
                                  </p:childTnLst>
                                </p:cTn>
                              </p:par>
                              <p:par>
                                <p:cTn id="109" presetID="10" presetClass="exit" presetSubtype="0" fill="hold" grpId="1" nodeType="withEffect">
                                  <p:stCondLst>
                                    <p:cond delay="0"/>
                                  </p:stCondLst>
                                  <p:childTnLst>
                                    <p:animEffect transition="out" filter="fade">
                                      <p:cBhvr>
                                        <p:cTn id="110" dur="500"/>
                                        <p:tgtEl>
                                          <p:spTgt spid="24"/>
                                        </p:tgtEl>
                                      </p:cBhvr>
                                    </p:animEffect>
                                    <p:set>
                                      <p:cBhvr>
                                        <p:cTn id="111" dur="1" fill="hold">
                                          <p:stCondLst>
                                            <p:cond delay="499"/>
                                          </p:stCondLst>
                                        </p:cTn>
                                        <p:tgtEl>
                                          <p:spTgt spid="24"/>
                                        </p:tgtEl>
                                        <p:attrNameLst>
                                          <p:attrName>style.visibility</p:attrName>
                                        </p:attrNameLst>
                                      </p:cBhvr>
                                      <p:to>
                                        <p:strVal val="hidden"/>
                                      </p:to>
                                    </p:set>
                                  </p:childTnLst>
                                </p:cTn>
                              </p:par>
                            </p:childTnLst>
                          </p:cTn>
                        </p:par>
                      </p:childTnLst>
                    </p:cTn>
                  </p:par>
                  <p:par>
                    <p:cTn id="112" fill="hold">
                      <p:stCondLst>
                        <p:cond delay="indefinite"/>
                      </p:stCondLst>
                      <p:childTnLst>
                        <p:par>
                          <p:cTn id="113" fill="hold">
                            <p:stCondLst>
                              <p:cond delay="0"/>
                            </p:stCondLst>
                            <p:childTnLst>
                              <p:par>
                                <p:cTn id="114" presetID="22" presetClass="entr" presetSubtype="2" fill="hold" grpId="0" nodeType="clickEffect">
                                  <p:stCondLst>
                                    <p:cond delay="0"/>
                                  </p:stCondLst>
                                  <p:childTnLst>
                                    <p:set>
                                      <p:cBhvr>
                                        <p:cTn id="115" dur="1" fill="hold">
                                          <p:stCondLst>
                                            <p:cond delay="0"/>
                                          </p:stCondLst>
                                        </p:cTn>
                                        <p:tgtEl>
                                          <p:spTgt spid="28"/>
                                        </p:tgtEl>
                                        <p:attrNameLst>
                                          <p:attrName>style.visibility</p:attrName>
                                        </p:attrNameLst>
                                      </p:cBhvr>
                                      <p:to>
                                        <p:strVal val="visible"/>
                                      </p:to>
                                    </p:set>
                                    <p:animEffect transition="in" filter="wipe(right)">
                                      <p:cBhvr>
                                        <p:cTn id="116" dur="500"/>
                                        <p:tgtEl>
                                          <p:spTgt spid="28"/>
                                        </p:tgtEl>
                                      </p:cBhvr>
                                    </p:animEffect>
                                  </p:childTnLst>
                                </p:cTn>
                              </p:par>
                            </p:childTnLst>
                          </p:cTn>
                        </p:par>
                      </p:childTnLst>
                    </p:cTn>
                  </p:par>
                  <p:par>
                    <p:cTn id="117" fill="hold">
                      <p:stCondLst>
                        <p:cond delay="indefinite"/>
                      </p:stCondLst>
                      <p:childTnLst>
                        <p:par>
                          <p:cTn id="118" fill="hold">
                            <p:stCondLst>
                              <p:cond delay="0"/>
                            </p:stCondLst>
                            <p:childTnLst>
                              <p:par>
                                <p:cTn id="119" presetID="22" presetClass="entr" presetSubtype="2" fill="hold" grpId="0" nodeType="clickEffect">
                                  <p:stCondLst>
                                    <p:cond delay="0"/>
                                  </p:stCondLst>
                                  <p:childTnLst>
                                    <p:set>
                                      <p:cBhvr>
                                        <p:cTn id="120" dur="1" fill="hold">
                                          <p:stCondLst>
                                            <p:cond delay="0"/>
                                          </p:stCondLst>
                                        </p:cTn>
                                        <p:tgtEl>
                                          <p:spTgt spid="29"/>
                                        </p:tgtEl>
                                        <p:attrNameLst>
                                          <p:attrName>style.visibility</p:attrName>
                                        </p:attrNameLst>
                                      </p:cBhvr>
                                      <p:to>
                                        <p:strVal val="visible"/>
                                      </p:to>
                                    </p:set>
                                    <p:animEffect transition="in" filter="wipe(right)">
                                      <p:cBhvr>
                                        <p:cTn id="121" dur="500"/>
                                        <p:tgtEl>
                                          <p:spTgt spid="29"/>
                                        </p:tgtEl>
                                      </p:cBhvr>
                                    </p:animEffect>
                                  </p:childTnLst>
                                </p:cTn>
                              </p:par>
                            </p:childTnLst>
                          </p:cTn>
                        </p:par>
                      </p:childTnLst>
                    </p:cTn>
                  </p:par>
                  <p:par>
                    <p:cTn id="122" fill="hold">
                      <p:stCondLst>
                        <p:cond delay="indefinite"/>
                      </p:stCondLst>
                      <p:childTnLst>
                        <p:par>
                          <p:cTn id="123" fill="hold">
                            <p:stCondLst>
                              <p:cond delay="0"/>
                            </p:stCondLst>
                            <p:childTnLst>
                              <p:par>
                                <p:cTn id="124" presetID="22" presetClass="entr" presetSubtype="2" fill="hold" grpId="0" nodeType="clickEffect">
                                  <p:stCondLst>
                                    <p:cond delay="0"/>
                                  </p:stCondLst>
                                  <p:childTnLst>
                                    <p:set>
                                      <p:cBhvr>
                                        <p:cTn id="125" dur="1" fill="hold">
                                          <p:stCondLst>
                                            <p:cond delay="0"/>
                                          </p:stCondLst>
                                        </p:cTn>
                                        <p:tgtEl>
                                          <p:spTgt spid="27"/>
                                        </p:tgtEl>
                                        <p:attrNameLst>
                                          <p:attrName>style.visibility</p:attrName>
                                        </p:attrNameLst>
                                      </p:cBhvr>
                                      <p:to>
                                        <p:strVal val="visible"/>
                                      </p:to>
                                    </p:set>
                                    <p:animEffect transition="in" filter="wipe(right)">
                                      <p:cBhvr>
                                        <p:cTn id="126" dur="500"/>
                                        <p:tgtEl>
                                          <p:spTgt spid="27"/>
                                        </p:tgtEl>
                                      </p:cBhvr>
                                    </p:animEffect>
                                  </p:childTnLst>
                                </p:cTn>
                              </p:par>
                            </p:childTnLst>
                          </p:cTn>
                        </p:par>
                      </p:childTnLst>
                    </p:cTn>
                  </p:par>
                  <p:par>
                    <p:cTn id="127" fill="hold">
                      <p:stCondLst>
                        <p:cond delay="indefinite"/>
                      </p:stCondLst>
                      <p:childTnLst>
                        <p:par>
                          <p:cTn id="128" fill="hold">
                            <p:stCondLst>
                              <p:cond delay="0"/>
                            </p:stCondLst>
                            <p:childTnLst>
                              <p:par>
                                <p:cTn id="129" presetID="10" presetClass="exit" presetSubtype="0" fill="hold" grpId="1" nodeType="clickEffect">
                                  <p:stCondLst>
                                    <p:cond delay="0"/>
                                  </p:stCondLst>
                                  <p:childTnLst>
                                    <p:animEffect transition="out" filter="fade">
                                      <p:cBhvr>
                                        <p:cTn id="130" dur="500"/>
                                        <p:tgtEl>
                                          <p:spTgt spid="28"/>
                                        </p:tgtEl>
                                      </p:cBhvr>
                                    </p:animEffect>
                                    <p:set>
                                      <p:cBhvr>
                                        <p:cTn id="131" dur="1" fill="hold">
                                          <p:stCondLst>
                                            <p:cond delay="499"/>
                                          </p:stCondLst>
                                        </p:cTn>
                                        <p:tgtEl>
                                          <p:spTgt spid="28"/>
                                        </p:tgtEl>
                                        <p:attrNameLst>
                                          <p:attrName>style.visibility</p:attrName>
                                        </p:attrNameLst>
                                      </p:cBhvr>
                                      <p:to>
                                        <p:strVal val="hidden"/>
                                      </p:to>
                                    </p:set>
                                  </p:childTnLst>
                                </p:cTn>
                              </p:par>
                              <p:par>
                                <p:cTn id="132" presetID="10" presetClass="exit" presetSubtype="0" fill="hold" grpId="1" nodeType="withEffect">
                                  <p:stCondLst>
                                    <p:cond delay="0"/>
                                  </p:stCondLst>
                                  <p:childTnLst>
                                    <p:animEffect transition="out" filter="fade">
                                      <p:cBhvr>
                                        <p:cTn id="133" dur="500"/>
                                        <p:tgtEl>
                                          <p:spTgt spid="27"/>
                                        </p:tgtEl>
                                      </p:cBhvr>
                                    </p:animEffect>
                                    <p:set>
                                      <p:cBhvr>
                                        <p:cTn id="134" dur="1" fill="hold">
                                          <p:stCondLst>
                                            <p:cond delay="499"/>
                                          </p:stCondLst>
                                        </p:cTn>
                                        <p:tgtEl>
                                          <p:spTgt spid="27"/>
                                        </p:tgtEl>
                                        <p:attrNameLst>
                                          <p:attrName>style.visibility</p:attrName>
                                        </p:attrNameLst>
                                      </p:cBhvr>
                                      <p:to>
                                        <p:strVal val="hidden"/>
                                      </p:to>
                                    </p:set>
                                  </p:childTnLst>
                                </p:cTn>
                              </p:par>
                              <p:par>
                                <p:cTn id="135" presetID="10" presetClass="exit" presetSubtype="0" fill="hold" grpId="1" nodeType="withEffect">
                                  <p:stCondLst>
                                    <p:cond delay="0"/>
                                  </p:stCondLst>
                                  <p:childTnLst>
                                    <p:animEffect transition="out" filter="fade">
                                      <p:cBhvr>
                                        <p:cTn id="136" dur="500"/>
                                        <p:tgtEl>
                                          <p:spTgt spid="29"/>
                                        </p:tgtEl>
                                      </p:cBhvr>
                                    </p:animEffect>
                                    <p:set>
                                      <p:cBhvr>
                                        <p:cTn id="137" dur="1" fill="hold">
                                          <p:stCondLst>
                                            <p:cond delay="499"/>
                                          </p:stCondLst>
                                        </p:cTn>
                                        <p:tgtEl>
                                          <p:spTgt spid="29"/>
                                        </p:tgtEl>
                                        <p:attrNameLst>
                                          <p:attrName>style.visibility</p:attrName>
                                        </p:attrNameLst>
                                      </p:cBhvr>
                                      <p:to>
                                        <p:strVal val="hidden"/>
                                      </p:to>
                                    </p:set>
                                  </p:childTnLst>
                                </p:cTn>
                              </p:par>
                            </p:childTnLst>
                          </p:cTn>
                        </p:par>
                      </p:childTnLst>
                    </p:cTn>
                  </p:par>
                  <p:par>
                    <p:cTn id="138" fill="hold">
                      <p:stCondLst>
                        <p:cond delay="indefinite"/>
                      </p:stCondLst>
                      <p:childTnLst>
                        <p:par>
                          <p:cTn id="139" fill="hold">
                            <p:stCondLst>
                              <p:cond delay="0"/>
                            </p:stCondLst>
                            <p:childTnLst>
                              <p:par>
                                <p:cTn id="140" presetID="42" presetClass="path" presetSubtype="0" accel="50000" decel="50000" fill="hold" grpId="2" nodeType="clickEffect">
                                  <p:stCondLst>
                                    <p:cond delay="0"/>
                                  </p:stCondLst>
                                  <p:childTnLst>
                                    <p:animMotion origin="layout" path="M 0.31857 -0.04012 L 0.02691 -0.05494 " pathEditMode="relative" rAng="0" ptsTypes="AA">
                                      <p:cBhvr>
                                        <p:cTn id="141" dur="2000" fill="hold"/>
                                        <p:tgtEl>
                                          <p:spTgt spid="6"/>
                                        </p:tgtEl>
                                        <p:attrNameLst>
                                          <p:attrName>ppt_x</p:attrName>
                                          <p:attrName>ppt_y</p:attrName>
                                        </p:attrNameLst>
                                      </p:cBhvr>
                                      <p:rCtr x="-14583" y="-741"/>
                                    </p:animMotion>
                                  </p:childTnLst>
                                </p:cTn>
                              </p:par>
                              <p:par>
                                <p:cTn id="142" presetID="42" presetClass="path" presetSubtype="0" accel="50000" decel="50000" fill="hold" nodeType="withEffect">
                                  <p:stCondLst>
                                    <p:cond delay="0"/>
                                  </p:stCondLst>
                                  <p:childTnLst>
                                    <p:animMotion origin="layout" path="M 0.60469 0.01636 L 0.12969 -0.07253 " pathEditMode="relative" rAng="0" ptsTypes="AA">
                                      <p:cBhvr>
                                        <p:cTn id="143" dur="2000" fill="hold"/>
                                        <p:tgtEl>
                                          <p:spTgt spid="2"/>
                                        </p:tgtEl>
                                        <p:attrNameLst>
                                          <p:attrName>ppt_x</p:attrName>
                                          <p:attrName>ppt_y</p:attrName>
                                        </p:attrNameLst>
                                      </p:cBhvr>
                                      <p:rCtr x="-23750" y="-4444"/>
                                    </p:animMotion>
                                  </p:childTnLst>
                                </p:cTn>
                              </p:par>
                              <p:par>
                                <p:cTn id="144" presetID="42" presetClass="path" presetSubtype="0" accel="50000" decel="50000" fill="hold" grpId="2" nodeType="withEffect">
                                  <p:stCondLst>
                                    <p:cond delay="0"/>
                                  </p:stCondLst>
                                  <p:childTnLst>
                                    <p:animMotion origin="layout" path="M 0.0809 0.03549 L -0.01076 -0.03858 " pathEditMode="relative" rAng="0" ptsTypes="AA">
                                      <p:cBhvr>
                                        <p:cTn id="145" dur="2000" fill="hold"/>
                                        <p:tgtEl>
                                          <p:spTgt spid="7"/>
                                        </p:tgtEl>
                                        <p:attrNameLst>
                                          <p:attrName>ppt_x</p:attrName>
                                          <p:attrName>ppt_y</p:attrName>
                                        </p:attrNameLst>
                                      </p:cBhvr>
                                      <p:rCtr x="-4583" y="-3704"/>
                                    </p:animMotion>
                                  </p:childTnLst>
                                </p:cTn>
                              </p:par>
                            </p:childTnLst>
                          </p:cTn>
                        </p:par>
                      </p:childTnLst>
                    </p:cTn>
                  </p:par>
                  <p:par>
                    <p:cTn id="146" fill="hold">
                      <p:stCondLst>
                        <p:cond delay="indefinite"/>
                      </p:stCondLst>
                      <p:childTnLst>
                        <p:par>
                          <p:cTn id="147" fill="hold">
                            <p:stCondLst>
                              <p:cond delay="0"/>
                            </p:stCondLst>
                            <p:childTnLst>
                              <p:par>
                                <p:cTn id="148" presetID="22" presetClass="entr" presetSubtype="4" fill="hold" grpId="0" nodeType="clickEffect">
                                  <p:stCondLst>
                                    <p:cond delay="0"/>
                                  </p:stCondLst>
                                  <p:childTnLst>
                                    <p:set>
                                      <p:cBhvr>
                                        <p:cTn id="149" dur="1" fill="hold">
                                          <p:stCondLst>
                                            <p:cond delay="0"/>
                                          </p:stCondLst>
                                        </p:cTn>
                                        <p:tgtEl>
                                          <p:spTgt spid="25"/>
                                        </p:tgtEl>
                                        <p:attrNameLst>
                                          <p:attrName>style.visibility</p:attrName>
                                        </p:attrNameLst>
                                      </p:cBhvr>
                                      <p:to>
                                        <p:strVal val="visible"/>
                                      </p:to>
                                    </p:set>
                                    <p:animEffect transition="in" filter="wipe(down)">
                                      <p:cBhvr>
                                        <p:cTn id="150" dur="500"/>
                                        <p:tgtEl>
                                          <p:spTgt spid="25"/>
                                        </p:tgtEl>
                                      </p:cBhvr>
                                    </p:animEffect>
                                  </p:childTnLst>
                                </p:cTn>
                              </p:par>
                            </p:childTnLst>
                          </p:cTn>
                        </p:par>
                      </p:childTnLst>
                    </p:cTn>
                  </p:par>
                  <p:par>
                    <p:cTn id="151" fill="hold">
                      <p:stCondLst>
                        <p:cond delay="indefinite"/>
                      </p:stCondLst>
                      <p:childTnLst>
                        <p:par>
                          <p:cTn id="152" fill="hold">
                            <p:stCondLst>
                              <p:cond delay="0"/>
                            </p:stCondLst>
                            <p:childTnLst>
                              <p:par>
                                <p:cTn id="153" presetID="22" presetClass="entr" presetSubtype="2" fill="hold" grpId="0" nodeType="clickEffect">
                                  <p:stCondLst>
                                    <p:cond delay="0"/>
                                  </p:stCondLst>
                                  <p:childTnLst>
                                    <p:set>
                                      <p:cBhvr>
                                        <p:cTn id="154" dur="1" fill="hold">
                                          <p:stCondLst>
                                            <p:cond delay="0"/>
                                          </p:stCondLst>
                                        </p:cTn>
                                        <p:tgtEl>
                                          <p:spTgt spid="26"/>
                                        </p:tgtEl>
                                        <p:attrNameLst>
                                          <p:attrName>style.visibility</p:attrName>
                                        </p:attrNameLst>
                                      </p:cBhvr>
                                      <p:to>
                                        <p:strVal val="visible"/>
                                      </p:to>
                                    </p:set>
                                    <p:animEffect transition="in" filter="wipe(right)">
                                      <p:cBhvr>
                                        <p:cTn id="155"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9" grpId="1" animBg="1"/>
      <p:bldP spid="27" grpId="0" animBg="1"/>
      <p:bldP spid="27" grpId="1" animBg="1"/>
      <p:bldP spid="28" grpId="0" animBg="1"/>
      <p:bldP spid="28" grpId="1" animBg="1"/>
      <p:bldP spid="25" grpId="0" animBg="1"/>
      <p:bldP spid="26" grpId="0" animBg="1"/>
      <p:bldP spid="8" grpId="0" animBg="1"/>
      <p:bldP spid="8" grpId="1" animBg="1"/>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P spid="16" grpId="0" animBg="1"/>
      <p:bldP spid="16" grpId="1" animBg="1"/>
      <p:bldP spid="14" grpId="0" animBg="1"/>
      <p:bldP spid="14" grpId="1" animBg="1"/>
      <p:bldP spid="18" grpId="0" animBg="1"/>
      <p:bldP spid="18" grpId="1" animBg="1"/>
      <p:bldP spid="19" grpId="0" animBg="1"/>
      <p:bldP spid="19" grpId="1" animBg="1"/>
      <p:bldP spid="6" grpId="0" animBg="1"/>
      <p:bldP spid="6" grpId="1" animBg="1"/>
      <p:bldP spid="6" grpId="2" animBg="1"/>
      <p:bldP spid="7" grpId="0" animBg="1"/>
      <p:bldP spid="7" grpId="1" animBg="1"/>
      <p:bldP spid="7" grpId="2"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ight Arrow 14"/>
          <p:cNvSpPr/>
          <p:nvPr/>
        </p:nvSpPr>
        <p:spPr>
          <a:xfrm rot="246976">
            <a:off x="7204004" y="3435347"/>
            <a:ext cx="2478237" cy="437053"/>
          </a:xfrm>
          <a:prstGeom prst="rightArrow">
            <a:avLst/>
          </a:prstGeom>
          <a:solidFill>
            <a:srgbClr val="FFFF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6" name="Right Arrow 15"/>
          <p:cNvSpPr/>
          <p:nvPr/>
        </p:nvSpPr>
        <p:spPr>
          <a:xfrm rot="18994267">
            <a:off x="6411131" y="2580921"/>
            <a:ext cx="1538684" cy="437053"/>
          </a:xfrm>
          <a:prstGeom prst="rightArrow">
            <a:avLst/>
          </a:prstGeom>
          <a:solidFill>
            <a:srgbClr val="FFFF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3" name="Right Arrow 12"/>
          <p:cNvSpPr/>
          <p:nvPr/>
        </p:nvSpPr>
        <p:spPr>
          <a:xfrm rot="246976">
            <a:off x="4650195" y="2995707"/>
            <a:ext cx="2066375" cy="437053"/>
          </a:xfrm>
          <a:prstGeom prst="rightArrow">
            <a:avLst/>
          </a:prstGeom>
          <a:solidFill>
            <a:srgbClr val="FFFF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4" name="Right Arrow 13"/>
          <p:cNvSpPr/>
          <p:nvPr/>
        </p:nvSpPr>
        <p:spPr>
          <a:xfrm rot="14055193">
            <a:off x="6812123" y="3445848"/>
            <a:ext cx="822383" cy="446860"/>
          </a:xfrm>
          <a:prstGeom prst="rightArrow">
            <a:avLst/>
          </a:prstGeom>
          <a:solidFill>
            <a:srgbClr val="FFFF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0" name="Right Arrow 9"/>
          <p:cNvSpPr/>
          <p:nvPr/>
        </p:nvSpPr>
        <p:spPr>
          <a:xfrm rot="14693891">
            <a:off x="7099048" y="3989370"/>
            <a:ext cx="822383" cy="446860"/>
          </a:xfrm>
          <a:prstGeom prst="rightArrow">
            <a:avLst/>
          </a:prstGeom>
          <a:solidFill>
            <a:srgbClr val="FFFF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9" name="Right Arrow 8"/>
          <p:cNvSpPr/>
          <p:nvPr/>
        </p:nvSpPr>
        <p:spPr>
          <a:xfrm rot="5400000">
            <a:off x="4237035" y="2266709"/>
            <a:ext cx="822383" cy="446860"/>
          </a:xfrm>
          <a:prstGeom prst="rightArrow">
            <a:avLst/>
          </a:prstGeom>
          <a:solidFill>
            <a:srgbClr val="FFFF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4" name="Footer Placeholder 3"/>
          <p:cNvSpPr>
            <a:spLocks noGrp="1"/>
          </p:cNvSpPr>
          <p:nvPr>
            <p:ph type="ftr" sz="quarter" idx="3"/>
          </p:nvPr>
        </p:nvSpPr>
        <p:spPr/>
        <p:txBody>
          <a:bodyPr/>
          <a:lstStyle/>
          <a:p>
            <a:r>
              <a:rPr lang="en-US" smtClean="0"/>
              <a:t>USLACROSSE.ARBITERSPORTS.COM | USLACROSSE.ORG</a:t>
            </a:r>
            <a:endParaRPr lang="en-US" dirty="0" smtClean="0"/>
          </a:p>
        </p:txBody>
      </p:sp>
      <p:sp>
        <p:nvSpPr>
          <p:cNvPr id="6" name="Title 5"/>
          <p:cNvSpPr>
            <a:spLocks noGrp="1"/>
          </p:cNvSpPr>
          <p:nvPr>
            <p:ph type="title"/>
          </p:nvPr>
        </p:nvSpPr>
        <p:spPr/>
        <p:txBody>
          <a:bodyPr>
            <a:normAutofit fontScale="90000"/>
          </a:bodyPr>
          <a:lstStyle/>
          <a:p>
            <a:r>
              <a:rPr lang="en-US" dirty="0" smtClean="0"/>
              <a:t>Goal Scored to Faceoff</a:t>
            </a:r>
            <a:endParaRPr lang="en-US" dirty="0"/>
          </a:p>
        </p:txBody>
      </p:sp>
      <p:sp>
        <p:nvSpPr>
          <p:cNvPr id="5" name="Shape 167"/>
          <p:cNvSpPr/>
          <p:nvPr/>
        </p:nvSpPr>
        <p:spPr>
          <a:xfrm>
            <a:off x="4406866" y="1884222"/>
            <a:ext cx="464791" cy="38997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L</a:t>
            </a:r>
            <a:endParaRPr sz="2700" dirty="0">
              <a:solidFill>
                <a:schemeClr val="bg1"/>
              </a:solidFill>
            </a:endParaRPr>
          </a:p>
        </p:txBody>
      </p:sp>
      <p:sp>
        <p:nvSpPr>
          <p:cNvPr id="7" name="Shape 167"/>
          <p:cNvSpPr/>
          <p:nvPr/>
        </p:nvSpPr>
        <p:spPr>
          <a:xfrm>
            <a:off x="7414282" y="4322624"/>
            <a:ext cx="464791" cy="38997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T</a:t>
            </a:r>
            <a:endParaRPr sz="2700" dirty="0">
              <a:solidFill>
                <a:schemeClr val="bg1"/>
              </a:solidFill>
            </a:endParaRPr>
          </a:p>
        </p:txBody>
      </p:sp>
      <p:sp>
        <p:nvSpPr>
          <p:cNvPr id="8" name="Shape 166"/>
          <p:cNvSpPr/>
          <p:nvPr/>
        </p:nvSpPr>
        <p:spPr>
          <a:xfrm>
            <a:off x="4259557" y="3205023"/>
            <a:ext cx="294617" cy="283883"/>
          </a:xfrm>
          <a:prstGeom prst="ellipse">
            <a:avLst/>
          </a:prstGeom>
          <a:solidFill>
            <a:srgbClr val="DCDEE0"/>
          </a:solidFill>
          <a:ln>
            <a:solidFill>
              <a:srgbClr val="000000"/>
            </a:solidFill>
            <a:miter lim="400000"/>
          </a:ln>
          <a:effectLst>
            <a:outerShdw blurRad="63500" dist="25400" dir="5400000" rotWithShape="0">
              <a:srgbClr val="000000">
                <a:alpha val="20000"/>
              </a:srgbClr>
            </a:outerShdw>
          </a:effectLst>
        </p:spPr>
        <p:txBody>
          <a:bodyPr lIns="67732" tIns="67732" rIns="67732" bIns="67732" anchor="ctr"/>
          <a:lstStyle/>
          <a:p>
            <a:pPr>
              <a:defRPr sz="2100" b="1">
                <a:latin typeface="Helvetica"/>
                <a:ea typeface="Helvetica"/>
                <a:cs typeface="Helvetica"/>
                <a:sym typeface="Helvetica"/>
              </a:defRPr>
            </a:pPr>
            <a:endParaRPr/>
          </a:p>
        </p:txBody>
      </p:sp>
      <p:sp>
        <p:nvSpPr>
          <p:cNvPr id="11" name="Shape 167"/>
          <p:cNvSpPr/>
          <p:nvPr/>
        </p:nvSpPr>
        <p:spPr>
          <a:xfrm>
            <a:off x="7594068" y="2003506"/>
            <a:ext cx="464791" cy="38997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W</a:t>
            </a:r>
            <a:endParaRPr sz="2700" dirty="0">
              <a:solidFill>
                <a:schemeClr val="bg1"/>
              </a:solidFill>
            </a:endParaRPr>
          </a:p>
        </p:txBody>
      </p:sp>
      <p:sp>
        <p:nvSpPr>
          <p:cNvPr id="12" name="Shape 167"/>
          <p:cNvSpPr/>
          <p:nvPr/>
        </p:nvSpPr>
        <p:spPr>
          <a:xfrm>
            <a:off x="9447519" y="3526357"/>
            <a:ext cx="464791" cy="38997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F</a:t>
            </a:r>
            <a:endParaRPr sz="2700" dirty="0">
              <a:solidFill>
                <a:schemeClr val="bg1"/>
              </a:solidFill>
            </a:endParaRPr>
          </a:p>
        </p:txBody>
      </p:sp>
    </p:spTree>
    <p:extLst>
      <p:ext uri="{BB962C8B-B14F-4D97-AF65-F5344CB8AC3E}">
        <p14:creationId xmlns:p14="http://schemas.microsoft.com/office/powerpoint/2010/main" val="19625687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9"/>
                                        </p:tgtEl>
                                      </p:cBhvr>
                                    </p:animEffect>
                                    <p:set>
                                      <p:cBhvr>
                                        <p:cTn id="17" dur="1" fill="hold">
                                          <p:stCondLst>
                                            <p:cond delay="499"/>
                                          </p:stCondLst>
                                        </p:cTn>
                                        <p:tgtEl>
                                          <p:spTgt spid="9"/>
                                        </p:tgtEl>
                                        <p:attrNameLst>
                                          <p:attrName>style.visibility</p:attrName>
                                        </p:attrNameLst>
                                      </p:cBhvr>
                                      <p:to>
                                        <p:strVal val="hidden"/>
                                      </p:to>
                                    </p:set>
                                  </p:childTnLst>
                                </p:cTn>
                              </p:par>
                              <p:par>
                                <p:cTn id="18" presetID="10" presetClass="exit" presetSubtype="0" fill="hold" grpId="1" nodeType="withEffect">
                                  <p:stCondLst>
                                    <p:cond delay="0"/>
                                  </p:stCondLst>
                                  <p:childTnLst>
                                    <p:animEffect transition="out" filter="fade">
                                      <p:cBhvr>
                                        <p:cTn id="19" dur="500"/>
                                        <p:tgtEl>
                                          <p:spTgt spid="10"/>
                                        </p:tgtEl>
                                      </p:cBhvr>
                                    </p:animEffect>
                                    <p:set>
                                      <p:cBhvr>
                                        <p:cTn id="20" dur="1" fill="hold">
                                          <p:stCondLst>
                                            <p:cond delay="499"/>
                                          </p:stCondLst>
                                        </p:cTn>
                                        <p:tgtEl>
                                          <p:spTgt spid="10"/>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42" presetClass="path" presetSubtype="0" accel="50000" decel="50000" fill="hold" grpId="0" nodeType="clickEffect">
                                  <p:stCondLst>
                                    <p:cond delay="0"/>
                                  </p:stCondLst>
                                  <p:childTnLst>
                                    <p:animMotion origin="layout" path="M 4.16667E-6 -1.95182E-6 L 0.0026 0.14948 " pathEditMode="relative" rAng="0" ptsTypes="AA">
                                      <p:cBhvr>
                                        <p:cTn id="24" dur="2000" fill="hold"/>
                                        <p:tgtEl>
                                          <p:spTgt spid="5"/>
                                        </p:tgtEl>
                                        <p:attrNameLst>
                                          <p:attrName>ppt_x</p:attrName>
                                          <p:attrName>ppt_y</p:attrName>
                                        </p:attrNameLst>
                                      </p:cBhvr>
                                      <p:rCtr x="122" y="7474"/>
                                    </p:animMotion>
                                  </p:childTnLst>
                                </p:cTn>
                              </p:par>
                              <p:par>
                                <p:cTn id="25" presetID="42" presetClass="path" presetSubtype="0" accel="50000" decel="50000" fill="hold" grpId="0" nodeType="withEffect">
                                  <p:stCondLst>
                                    <p:cond delay="0"/>
                                  </p:stCondLst>
                                  <p:childTnLst>
                                    <p:animMotion origin="layout" path="M 2.77778E-6 2.87832E-6 L -0.0191 -0.08771 " pathEditMode="relative" rAng="0" ptsTypes="AA">
                                      <p:cBhvr>
                                        <p:cTn id="26" dur="2000" fill="hold"/>
                                        <p:tgtEl>
                                          <p:spTgt spid="7"/>
                                        </p:tgtEl>
                                        <p:attrNameLst>
                                          <p:attrName>ppt_x</p:attrName>
                                          <p:attrName>ppt_y</p:attrName>
                                        </p:attrNameLst>
                                      </p:cBhvr>
                                      <p:rCtr x="-955" y="-4385"/>
                                    </p:animMotion>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left)">
                                      <p:cBhvr>
                                        <p:cTn id="31" dur="500"/>
                                        <p:tgtEl>
                                          <p:spTgt spid="13"/>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wipe(down)">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grpId="1" nodeType="clickEffect">
                                  <p:stCondLst>
                                    <p:cond delay="0"/>
                                  </p:stCondLst>
                                  <p:childTnLst>
                                    <p:animEffect transition="out" filter="fade">
                                      <p:cBhvr>
                                        <p:cTn id="40" dur="500"/>
                                        <p:tgtEl>
                                          <p:spTgt spid="13"/>
                                        </p:tgtEl>
                                      </p:cBhvr>
                                    </p:animEffect>
                                    <p:set>
                                      <p:cBhvr>
                                        <p:cTn id="41" dur="1" fill="hold">
                                          <p:stCondLst>
                                            <p:cond delay="499"/>
                                          </p:stCondLst>
                                        </p:cTn>
                                        <p:tgtEl>
                                          <p:spTgt spid="13"/>
                                        </p:tgtEl>
                                        <p:attrNameLst>
                                          <p:attrName>style.visibility</p:attrName>
                                        </p:attrNameLst>
                                      </p:cBhvr>
                                      <p:to>
                                        <p:strVal val="hidden"/>
                                      </p:to>
                                    </p:set>
                                  </p:childTnLst>
                                </p:cTn>
                              </p:par>
                              <p:par>
                                <p:cTn id="42" presetID="10" presetClass="exit" presetSubtype="0" fill="hold" grpId="1" nodeType="withEffect">
                                  <p:stCondLst>
                                    <p:cond delay="0"/>
                                  </p:stCondLst>
                                  <p:childTnLst>
                                    <p:animEffect transition="out" filter="fade">
                                      <p:cBhvr>
                                        <p:cTn id="43" dur="500"/>
                                        <p:tgtEl>
                                          <p:spTgt spid="14"/>
                                        </p:tgtEl>
                                      </p:cBhvr>
                                    </p:animEffect>
                                    <p:set>
                                      <p:cBhvr>
                                        <p:cTn id="44" dur="1" fill="hold">
                                          <p:stCondLst>
                                            <p:cond delay="499"/>
                                          </p:stCondLst>
                                        </p:cTn>
                                        <p:tgtEl>
                                          <p:spTgt spid="14"/>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42" presetClass="path" presetSubtype="0" accel="50000" decel="50000" fill="hold" grpId="1" nodeType="clickEffect">
                                  <p:stCondLst>
                                    <p:cond delay="0"/>
                                  </p:stCondLst>
                                  <p:childTnLst>
                                    <p:animMotion origin="layout" path="M 0.0026 0.14948 L 0.16927 0.17912 " pathEditMode="relative" rAng="0" ptsTypes="AA">
                                      <p:cBhvr>
                                        <p:cTn id="48" dur="2000" fill="hold"/>
                                        <p:tgtEl>
                                          <p:spTgt spid="5"/>
                                        </p:tgtEl>
                                        <p:attrNameLst>
                                          <p:attrName>ppt_x</p:attrName>
                                          <p:attrName>ppt_y</p:attrName>
                                        </p:attrNameLst>
                                      </p:cBhvr>
                                      <p:rCtr x="8333" y="1482"/>
                                    </p:animMotion>
                                  </p:childTnLst>
                                </p:cTn>
                              </p:par>
                              <p:par>
                                <p:cTn id="49" presetID="42" presetClass="path" presetSubtype="0" accel="50000" decel="50000" fill="hold" grpId="0" nodeType="withEffect">
                                  <p:stCondLst>
                                    <p:cond delay="0"/>
                                  </p:stCondLst>
                                  <p:childTnLst>
                                    <p:animMotion origin="layout" path="M 3.33333E-6 -7.28845E-7 L 0.2 0.02965 " pathEditMode="relative" rAng="0" ptsTypes="AA">
                                      <p:cBhvr>
                                        <p:cTn id="50" dur="2000" fill="hold"/>
                                        <p:tgtEl>
                                          <p:spTgt spid="8"/>
                                        </p:tgtEl>
                                        <p:attrNameLst>
                                          <p:attrName>ppt_x</p:attrName>
                                          <p:attrName>ppt_y</p:attrName>
                                        </p:attrNameLst>
                                      </p:cBhvr>
                                      <p:rCtr x="10000" y="1482"/>
                                    </p:animMotion>
                                  </p:childTnLst>
                                </p:cTn>
                              </p:par>
                              <p:par>
                                <p:cTn id="51" presetID="42" presetClass="path" presetSubtype="0" accel="50000" decel="50000" fill="hold" grpId="1" nodeType="withEffect">
                                  <p:stCondLst>
                                    <p:cond delay="0"/>
                                  </p:stCondLst>
                                  <p:childTnLst>
                                    <p:animMotion origin="layout" path="M -0.0191 -0.08771 L -0.0441 -0.14701 " pathEditMode="relative" rAng="0" ptsTypes="AA">
                                      <p:cBhvr>
                                        <p:cTn id="52" dur="2000" fill="hold"/>
                                        <p:tgtEl>
                                          <p:spTgt spid="7"/>
                                        </p:tgtEl>
                                        <p:attrNameLst>
                                          <p:attrName>ppt_x</p:attrName>
                                          <p:attrName>ppt_y</p:attrName>
                                        </p:attrNameLst>
                                      </p:cBhvr>
                                      <p:rCtr x="-1250" y="-2965"/>
                                    </p:animMotion>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wipe(left)">
                                      <p:cBhvr>
                                        <p:cTn id="57" dur="5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wipe(down)">
                                      <p:cBhvr>
                                        <p:cTn id="62" dur="50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grpId="1" nodeType="clickEffect">
                                  <p:stCondLst>
                                    <p:cond delay="0"/>
                                  </p:stCondLst>
                                  <p:childTnLst>
                                    <p:animEffect transition="out" filter="fade">
                                      <p:cBhvr>
                                        <p:cTn id="66" dur="500"/>
                                        <p:tgtEl>
                                          <p:spTgt spid="15"/>
                                        </p:tgtEl>
                                      </p:cBhvr>
                                    </p:animEffect>
                                    <p:set>
                                      <p:cBhvr>
                                        <p:cTn id="67" dur="1" fill="hold">
                                          <p:stCondLst>
                                            <p:cond delay="499"/>
                                          </p:stCondLst>
                                        </p:cTn>
                                        <p:tgtEl>
                                          <p:spTgt spid="15"/>
                                        </p:tgtEl>
                                        <p:attrNameLst>
                                          <p:attrName>style.visibility</p:attrName>
                                        </p:attrNameLst>
                                      </p:cBhvr>
                                      <p:to>
                                        <p:strVal val="hidden"/>
                                      </p:to>
                                    </p:set>
                                  </p:childTnLst>
                                </p:cTn>
                              </p:par>
                              <p:par>
                                <p:cTn id="68" presetID="10" presetClass="exit" presetSubtype="0" fill="hold" grpId="1" nodeType="withEffect">
                                  <p:stCondLst>
                                    <p:cond delay="0"/>
                                  </p:stCondLst>
                                  <p:childTnLst>
                                    <p:animEffect transition="out" filter="fade">
                                      <p:cBhvr>
                                        <p:cTn id="69" dur="500"/>
                                        <p:tgtEl>
                                          <p:spTgt spid="16"/>
                                        </p:tgtEl>
                                      </p:cBhvr>
                                    </p:animEffect>
                                    <p:set>
                                      <p:cBhvr>
                                        <p:cTn id="70" dur="1" fill="hold">
                                          <p:stCondLst>
                                            <p:cond delay="499"/>
                                          </p:stCondLst>
                                        </p:cTn>
                                        <p:tgtEl>
                                          <p:spTgt spid="16"/>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42" presetClass="path" presetSubtype="0" accel="50000" decel="50000" fill="hold" grpId="1" nodeType="clickEffect">
                                  <p:stCondLst>
                                    <p:cond delay="0"/>
                                  </p:stCondLst>
                                  <p:childTnLst>
                                    <p:animMotion origin="layout" path="M 0.20013 0.02848 L 0.41081 -0.00115 " pathEditMode="relative" rAng="0" ptsTypes="AA">
                                      <p:cBhvr>
                                        <p:cTn id="74" dur="2000" fill="hold"/>
                                        <p:tgtEl>
                                          <p:spTgt spid="8"/>
                                        </p:tgtEl>
                                        <p:attrNameLst>
                                          <p:attrName>ppt_x</p:attrName>
                                          <p:attrName>ppt_y</p:attrName>
                                        </p:attrNameLst>
                                      </p:cBhvr>
                                      <p:rCtr x="10534" y="-1481"/>
                                    </p:animMotion>
                                  </p:childTnLst>
                                </p:cTn>
                              </p:par>
                              <p:par>
                                <p:cTn id="75" presetID="42" presetClass="path" presetSubtype="0" accel="50000" decel="50000" fill="hold" grpId="2" nodeType="withEffect">
                                  <p:stCondLst>
                                    <p:cond delay="0"/>
                                  </p:stCondLst>
                                  <p:childTnLst>
                                    <p:animMotion origin="layout" path="M -0.0441 -0.14692 L 0.16423 -0.11729 " pathEditMode="relative" rAng="0" ptsTypes="AA">
                                      <p:cBhvr>
                                        <p:cTn id="76" dur="2000" fill="hold"/>
                                        <p:tgtEl>
                                          <p:spTgt spid="7"/>
                                        </p:tgtEl>
                                        <p:attrNameLst>
                                          <p:attrName>ppt_x</p:attrName>
                                          <p:attrName>ppt_y</p:attrName>
                                        </p:attrNameLst>
                                      </p:cBhvr>
                                      <p:rCtr x="10417" y="1481"/>
                                    </p:animMotion>
                                  </p:childTnLst>
                                </p:cTn>
                              </p:par>
                              <p:par>
                                <p:cTn id="77" presetID="42" presetClass="path" presetSubtype="0" accel="50000" decel="50000" fill="hold" grpId="2" nodeType="withEffect">
                                  <p:stCondLst>
                                    <p:cond delay="0"/>
                                  </p:stCondLst>
                                  <p:childTnLst>
                                    <p:animMotion origin="layout" path="M 0.16927 0.17902 L 0.26093 0.01605 " pathEditMode="relative" rAng="0" ptsTypes="AA">
                                      <p:cBhvr>
                                        <p:cTn id="78" dur="2000" fill="hold"/>
                                        <p:tgtEl>
                                          <p:spTgt spid="5"/>
                                        </p:tgtEl>
                                        <p:attrNameLst>
                                          <p:attrName>ppt_x</p:attrName>
                                          <p:attrName>ppt_y</p:attrName>
                                        </p:attrNameLst>
                                      </p:cBhvr>
                                      <p:rCtr x="4583" y="-8148"/>
                                    </p:animMotion>
                                  </p:childTnLst>
                                </p:cTn>
                              </p:par>
                            </p:childTnLst>
                          </p:cTn>
                        </p:par>
                        <p:par>
                          <p:cTn id="79" fill="hold">
                            <p:stCondLst>
                              <p:cond delay="2000"/>
                            </p:stCondLst>
                            <p:childTnLst>
                              <p:par>
                                <p:cTn id="80" presetID="1" presetClass="exit" presetSubtype="0" fill="hold" grpId="3" nodeType="afterEffect">
                                  <p:stCondLst>
                                    <p:cond delay="0"/>
                                  </p:stCondLst>
                                  <p:childTnLst>
                                    <p:set>
                                      <p:cBhvr>
                                        <p:cTn id="81" dur="1" fill="hold">
                                          <p:stCondLst>
                                            <p:cond delay="0"/>
                                          </p:stCondLst>
                                        </p:cTn>
                                        <p:tgtEl>
                                          <p:spTgt spid="5"/>
                                        </p:tgtEl>
                                        <p:attrNameLst>
                                          <p:attrName>style.visibility</p:attrName>
                                        </p:attrNameLst>
                                      </p:cBhvr>
                                      <p:to>
                                        <p:strVal val="hidden"/>
                                      </p:to>
                                    </p:set>
                                  </p:childTnLst>
                                </p:cTn>
                              </p:par>
                              <p:par>
                                <p:cTn id="82" presetID="1" presetClass="exit" presetSubtype="0" fill="hold" grpId="3" nodeType="withEffect">
                                  <p:stCondLst>
                                    <p:cond delay="0"/>
                                  </p:stCondLst>
                                  <p:childTnLst>
                                    <p:set>
                                      <p:cBhvr>
                                        <p:cTn id="83" dur="1" fill="hold">
                                          <p:stCondLst>
                                            <p:cond delay="0"/>
                                          </p:stCondLst>
                                        </p:cTn>
                                        <p:tgtEl>
                                          <p:spTgt spid="7"/>
                                        </p:tgtEl>
                                        <p:attrNameLst>
                                          <p:attrName>style.visibility</p:attrName>
                                        </p:attrNameLst>
                                      </p:cBhvr>
                                      <p:to>
                                        <p:strVal val="hidden"/>
                                      </p:to>
                                    </p:set>
                                  </p:childTnLst>
                                </p:cTn>
                              </p:par>
                              <p:par>
                                <p:cTn id="84" presetID="1" presetClass="entr" presetSubtype="0" fill="hold" grpId="0" nodeType="withEffect">
                                  <p:stCondLst>
                                    <p:cond delay="0"/>
                                  </p:stCondLst>
                                  <p:childTnLst>
                                    <p:set>
                                      <p:cBhvr>
                                        <p:cTn id="85" dur="1" fill="hold">
                                          <p:stCondLst>
                                            <p:cond delay="0"/>
                                          </p:stCondLst>
                                        </p:cTn>
                                        <p:tgtEl>
                                          <p:spTgt spid="11"/>
                                        </p:tgtEl>
                                        <p:attrNameLst>
                                          <p:attrName>style.visibility</p:attrName>
                                        </p:attrNameLst>
                                      </p:cBhvr>
                                      <p:to>
                                        <p:strVal val="visible"/>
                                      </p:to>
                                    </p:set>
                                  </p:childTnLst>
                                </p:cTn>
                              </p:par>
                              <p:par>
                                <p:cTn id="86" presetID="1" presetClass="entr" presetSubtype="0" fill="hold" grpId="0" nodeType="withEffect">
                                  <p:stCondLst>
                                    <p:cond delay="0"/>
                                  </p:stCondLst>
                                  <p:childTnLst>
                                    <p:set>
                                      <p:cBhvr>
                                        <p:cTn id="87"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5" grpId="1" animBg="1"/>
      <p:bldP spid="16" grpId="0" animBg="1"/>
      <p:bldP spid="16" grpId="1" animBg="1"/>
      <p:bldP spid="13" grpId="0" animBg="1"/>
      <p:bldP spid="13" grpId="1" animBg="1"/>
      <p:bldP spid="14" grpId="0" animBg="1"/>
      <p:bldP spid="14" grpId="1" animBg="1"/>
      <p:bldP spid="10" grpId="0" animBg="1"/>
      <p:bldP spid="10" grpId="1" animBg="1"/>
      <p:bldP spid="9" grpId="0" animBg="1"/>
      <p:bldP spid="9" grpId="1" animBg="1"/>
      <p:bldP spid="5" grpId="0" animBg="1"/>
      <p:bldP spid="5" grpId="1" animBg="1"/>
      <p:bldP spid="5" grpId="2" animBg="1"/>
      <p:bldP spid="5" grpId="3" animBg="1"/>
      <p:bldP spid="7" grpId="0" animBg="1"/>
      <p:bldP spid="7" grpId="1" animBg="1"/>
      <p:bldP spid="7" grpId="2" animBg="1"/>
      <p:bldP spid="7" grpId="3" animBg="1"/>
      <p:bldP spid="8" grpId="0" animBg="1"/>
      <p:bldP spid="8" grpId="1" animBg="1"/>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ight Arrow 10"/>
          <p:cNvSpPr/>
          <p:nvPr/>
        </p:nvSpPr>
        <p:spPr>
          <a:xfrm rot="10958920">
            <a:off x="3424078" y="3098892"/>
            <a:ext cx="2741060" cy="345459"/>
          </a:xfrm>
          <a:prstGeom prst="rightArrow">
            <a:avLst/>
          </a:prstGeom>
          <a:solidFill>
            <a:srgbClr val="C000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Ball Away from Faceoff Official</a:t>
            </a:r>
            <a:endParaRPr lang="en-US" dirty="0"/>
          </a:p>
        </p:txBody>
      </p:sp>
      <p:sp>
        <p:nvSpPr>
          <p:cNvPr id="3" name="Footer Placeholder 2"/>
          <p:cNvSpPr>
            <a:spLocks noGrp="1"/>
          </p:cNvSpPr>
          <p:nvPr>
            <p:ph type="ftr" sz="quarter" idx="3"/>
          </p:nvPr>
        </p:nvSpPr>
        <p:spPr/>
        <p:txBody>
          <a:bodyPr/>
          <a:lstStyle/>
          <a:p>
            <a:r>
              <a:rPr lang="en-US" smtClean="0"/>
              <a:t>USLACROSSE.ARBITERSPORTS.COM | USLACROSSE.ORG</a:t>
            </a:r>
            <a:endParaRPr lang="en-US" dirty="0" smtClean="0"/>
          </a:p>
        </p:txBody>
      </p:sp>
      <p:sp>
        <p:nvSpPr>
          <p:cNvPr id="4" name="Right Arrow 3"/>
          <p:cNvSpPr/>
          <p:nvPr/>
        </p:nvSpPr>
        <p:spPr>
          <a:xfrm rot="9185392">
            <a:off x="4573055" y="4039055"/>
            <a:ext cx="1675571" cy="446860"/>
          </a:xfrm>
          <a:prstGeom prst="rightArrow">
            <a:avLst/>
          </a:prstGeom>
          <a:solidFill>
            <a:srgbClr val="FFFF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5" name="Right Arrow 4"/>
          <p:cNvSpPr/>
          <p:nvPr/>
        </p:nvSpPr>
        <p:spPr>
          <a:xfrm rot="10475919">
            <a:off x="1829525" y="2020726"/>
            <a:ext cx="2479991" cy="446860"/>
          </a:xfrm>
          <a:prstGeom prst="rightArrow">
            <a:avLst/>
          </a:prstGeom>
          <a:solidFill>
            <a:srgbClr val="FFFF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6" name="Shape 167"/>
          <p:cNvSpPr/>
          <p:nvPr/>
        </p:nvSpPr>
        <p:spPr>
          <a:xfrm>
            <a:off x="4002983" y="1904999"/>
            <a:ext cx="464791" cy="38997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W</a:t>
            </a:r>
            <a:endParaRPr sz="2700" dirty="0">
              <a:solidFill>
                <a:schemeClr val="bg1"/>
              </a:solidFill>
            </a:endParaRPr>
          </a:p>
        </p:txBody>
      </p:sp>
      <p:sp>
        <p:nvSpPr>
          <p:cNvPr id="8" name="Shape 167"/>
          <p:cNvSpPr/>
          <p:nvPr/>
        </p:nvSpPr>
        <p:spPr>
          <a:xfrm>
            <a:off x="4002983" y="1904999"/>
            <a:ext cx="464791" cy="38997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L</a:t>
            </a:r>
            <a:endParaRPr sz="2700" dirty="0">
              <a:solidFill>
                <a:schemeClr val="bg1"/>
              </a:solidFill>
            </a:endParaRPr>
          </a:p>
        </p:txBody>
      </p:sp>
      <p:sp>
        <p:nvSpPr>
          <p:cNvPr id="9" name="Shape 167"/>
          <p:cNvSpPr/>
          <p:nvPr/>
        </p:nvSpPr>
        <p:spPr>
          <a:xfrm>
            <a:off x="5892801" y="3641027"/>
            <a:ext cx="464791" cy="38997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F</a:t>
            </a:r>
            <a:endParaRPr sz="2700" dirty="0">
              <a:solidFill>
                <a:schemeClr val="bg1"/>
              </a:solidFill>
            </a:endParaRPr>
          </a:p>
        </p:txBody>
      </p:sp>
      <p:sp>
        <p:nvSpPr>
          <p:cNvPr id="10" name="Shape 166"/>
          <p:cNvSpPr/>
          <p:nvPr/>
        </p:nvSpPr>
        <p:spPr>
          <a:xfrm>
            <a:off x="5964415" y="3223617"/>
            <a:ext cx="294617" cy="283883"/>
          </a:xfrm>
          <a:prstGeom prst="ellipse">
            <a:avLst/>
          </a:prstGeom>
          <a:solidFill>
            <a:srgbClr val="DCDEE0"/>
          </a:solidFill>
          <a:ln>
            <a:solidFill>
              <a:srgbClr val="000000"/>
            </a:solidFill>
            <a:miter lim="400000"/>
          </a:ln>
          <a:effectLst>
            <a:outerShdw blurRad="63500" dist="25400" dir="5400000" rotWithShape="0">
              <a:srgbClr val="000000">
                <a:alpha val="20000"/>
              </a:srgbClr>
            </a:outerShdw>
          </a:effectLst>
        </p:spPr>
        <p:txBody>
          <a:bodyPr lIns="67732" tIns="67732" rIns="67732" bIns="67732" anchor="ctr"/>
          <a:lstStyle/>
          <a:p>
            <a:pPr>
              <a:defRPr sz="2100" b="1">
                <a:latin typeface="Helvetica"/>
                <a:ea typeface="Helvetica"/>
                <a:cs typeface="Helvetica"/>
                <a:sym typeface="Helvetica"/>
              </a:defRPr>
            </a:pPr>
            <a:endParaRPr/>
          </a:p>
        </p:txBody>
      </p:sp>
      <p:sp>
        <p:nvSpPr>
          <p:cNvPr id="7" name="Shape 167"/>
          <p:cNvSpPr/>
          <p:nvPr/>
        </p:nvSpPr>
        <p:spPr>
          <a:xfrm>
            <a:off x="5879327" y="3641024"/>
            <a:ext cx="464791" cy="38997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T</a:t>
            </a:r>
            <a:endParaRPr sz="2700" dirty="0">
              <a:solidFill>
                <a:schemeClr val="bg1"/>
              </a:solidFill>
            </a:endParaRPr>
          </a:p>
        </p:txBody>
      </p:sp>
    </p:spTree>
    <p:extLst>
      <p:ext uri="{BB962C8B-B14F-4D97-AF65-F5344CB8AC3E}">
        <p14:creationId xmlns:p14="http://schemas.microsoft.com/office/powerpoint/2010/main" val="17220482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righ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up)">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11"/>
                                        </p:tgtEl>
                                      </p:cBhvr>
                                    </p:animEffect>
                                    <p:set>
                                      <p:cBhvr>
                                        <p:cTn id="22" dur="1" fill="hold">
                                          <p:stCondLst>
                                            <p:cond delay="499"/>
                                          </p:stCondLst>
                                        </p:cTn>
                                        <p:tgtEl>
                                          <p:spTgt spid="11"/>
                                        </p:tgtEl>
                                        <p:attrNameLst>
                                          <p:attrName>style.visibility</p:attrName>
                                        </p:attrNameLst>
                                      </p:cBhvr>
                                      <p:to>
                                        <p:strVal val="hidden"/>
                                      </p:to>
                                    </p:set>
                                  </p:childTnLst>
                                </p:cTn>
                              </p:par>
                              <p:par>
                                <p:cTn id="23" presetID="10" presetClass="exit" presetSubtype="0" fill="hold" grpId="1" nodeType="withEffect">
                                  <p:stCondLst>
                                    <p:cond delay="0"/>
                                  </p:stCondLst>
                                  <p:childTnLst>
                                    <p:animEffect transition="out" filter="fade">
                                      <p:cBhvr>
                                        <p:cTn id="24" dur="500"/>
                                        <p:tgtEl>
                                          <p:spTgt spid="5"/>
                                        </p:tgtEl>
                                      </p:cBhvr>
                                    </p:animEffect>
                                    <p:set>
                                      <p:cBhvr>
                                        <p:cTn id="25" dur="1" fill="hold">
                                          <p:stCondLst>
                                            <p:cond delay="499"/>
                                          </p:stCondLst>
                                        </p:cTn>
                                        <p:tgtEl>
                                          <p:spTgt spid="5"/>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4"/>
                                        </p:tgtEl>
                                      </p:cBhvr>
                                    </p:animEffect>
                                    <p:set>
                                      <p:cBhvr>
                                        <p:cTn id="28" dur="1" fill="hold">
                                          <p:stCondLst>
                                            <p:cond delay="499"/>
                                          </p:stCondLst>
                                        </p:cTn>
                                        <p:tgtEl>
                                          <p:spTgt spid="4"/>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hidden"/>
                                      </p:to>
                                    </p:set>
                                  </p:childTnLst>
                                </p:cTn>
                              </p:par>
                              <p:par>
                                <p:cTn id="33" presetID="1" presetClass="exit" presetSubtype="0" fill="hold" grpId="0" nodeType="withEffect">
                                  <p:stCondLst>
                                    <p:cond delay="0"/>
                                  </p:stCondLst>
                                  <p:childTnLst>
                                    <p:set>
                                      <p:cBhvr>
                                        <p:cTn id="34" dur="1" fill="hold">
                                          <p:stCondLst>
                                            <p:cond delay="0"/>
                                          </p:stCondLst>
                                        </p:cTn>
                                        <p:tgtEl>
                                          <p:spTgt spid="9"/>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42" presetClass="path" presetSubtype="0" accel="50000" decel="50000" fill="hold" grpId="0" nodeType="clickEffect">
                                  <p:stCondLst>
                                    <p:cond delay="0"/>
                                  </p:stCondLst>
                                  <p:childTnLst>
                                    <p:animMotion origin="layout" path="M 4.72222E-6 -3.85423E-6 L -0.21789 -0.02038 " pathEditMode="relative" rAng="0" ptsTypes="AA">
                                      <p:cBhvr>
                                        <p:cTn id="42" dur="2000" fill="hold"/>
                                        <p:tgtEl>
                                          <p:spTgt spid="10"/>
                                        </p:tgtEl>
                                        <p:attrNameLst>
                                          <p:attrName>ppt_x</p:attrName>
                                          <p:attrName>ppt_y</p:attrName>
                                        </p:attrNameLst>
                                      </p:cBhvr>
                                      <p:rCtr x="-10903" y="-1019"/>
                                    </p:animMotion>
                                  </p:childTnLst>
                                </p:cTn>
                              </p:par>
                              <p:par>
                                <p:cTn id="43" presetID="42" presetClass="path" presetSubtype="0" accel="50000" decel="50000" fill="hold" grpId="1" nodeType="withEffect">
                                  <p:stCondLst>
                                    <p:cond delay="0"/>
                                  </p:stCondLst>
                                  <p:childTnLst>
                                    <p:animMotion origin="layout" path="M 4.16667E-6 -1.95182E-6 L -0.1974 0.04571 " pathEditMode="relative" rAng="0" ptsTypes="AA">
                                      <p:cBhvr>
                                        <p:cTn id="44" dur="2000" fill="hold"/>
                                        <p:tgtEl>
                                          <p:spTgt spid="8"/>
                                        </p:tgtEl>
                                        <p:attrNameLst>
                                          <p:attrName>ppt_x</p:attrName>
                                          <p:attrName>ppt_y</p:attrName>
                                        </p:attrNameLst>
                                      </p:cBhvr>
                                      <p:rCtr x="-9878" y="2285"/>
                                    </p:animMotion>
                                  </p:childTnLst>
                                </p:cTn>
                              </p:par>
                              <p:par>
                                <p:cTn id="45" presetID="42" presetClass="path" presetSubtype="0" accel="50000" decel="50000" fill="hold" grpId="1" nodeType="withEffect">
                                  <p:stCondLst>
                                    <p:cond delay="0"/>
                                  </p:stCondLst>
                                  <p:childTnLst>
                                    <p:animMotion origin="layout" path="M 4.72222E-6 -4.69426E-6 L -0.10955 0.10377 " pathEditMode="relative" rAng="0" ptsTypes="AA">
                                      <p:cBhvr>
                                        <p:cTn id="46" dur="2000" fill="hold"/>
                                        <p:tgtEl>
                                          <p:spTgt spid="7"/>
                                        </p:tgtEl>
                                        <p:attrNameLst>
                                          <p:attrName>ppt_x</p:attrName>
                                          <p:attrName>ppt_y</p:attrName>
                                        </p:attrNameLst>
                                      </p:cBhvr>
                                      <p:rCtr x="-5486" y="518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4" grpId="0" animBg="1"/>
      <p:bldP spid="4" grpId="1" animBg="1"/>
      <p:bldP spid="5" grpId="0" animBg="1"/>
      <p:bldP spid="5" grpId="1" animBg="1"/>
      <p:bldP spid="6" grpId="0" animBg="1"/>
      <p:bldP spid="8" grpId="0" animBg="1"/>
      <p:bldP spid="8" grpId="1" animBg="1"/>
      <p:bldP spid="9" grpId="0" animBg="1"/>
      <p:bldP spid="10" grpId="0" animBg="1"/>
      <p:bldP spid="7" grpId="0" animBg="1"/>
      <p:bldP spid="7"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ight Arrow 11"/>
          <p:cNvSpPr/>
          <p:nvPr/>
        </p:nvSpPr>
        <p:spPr>
          <a:xfrm rot="240728">
            <a:off x="8369640" y="4685813"/>
            <a:ext cx="2508675" cy="446860"/>
          </a:xfrm>
          <a:prstGeom prst="rightArrow">
            <a:avLst/>
          </a:prstGeom>
          <a:solidFill>
            <a:srgbClr val="FFFF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3" name="Right Arrow 12"/>
          <p:cNvSpPr/>
          <p:nvPr/>
        </p:nvSpPr>
        <p:spPr>
          <a:xfrm rot="386882">
            <a:off x="8734806" y="3950830"/>
            <a:ext cx="2576783" cy="345459"/>
          </a:xfrm>
          <a:prstGeom prst="rightArrow">
            <a:avLst/>
          </a:prstGeom>
          <a:solidFill>
            <a:srgbClr val="C000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4" name="Right Arrow 13"/>
          <p:cNvSpPr/>
          <p:nvPr/>
        </p:nvSpPr>
        <p:spPr>
          <a:xfrm rot="660880">
            <a:off x="6095680" y="1685729"/>
            <a:ext cx="1865453" cy="446860"/>
          </a:xfrm>
          <a:prstGeom prst="rightArrow">
            <a:avLst/>
          </a:prstGeom>
          <a:solidFill>
            <a:srgbClr val="FFFF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Ball toward Faceoff Official</a:t>
            </a:r>
            <a:endParaRPr lang="en-US" dirty="0"/>
          </a:p>
        </p:txBody>
      </p:sp>
      <p:sp>
        <p:nvSpPr>
          <p:cNvPr id="3" name="Footer Placeholder 2"/>
          <p:cNvSpPr>
            <a:spLocks noGrp="1"/>
          </p:cNvSpPr>
          <p:nvPr>
            <p:ph type="ftr" sz="quarter" idx="3"/>
          </p:nvPr>
        </p:nvSpPr>
        <p:spPr/>
        <p:txBody>
          <a:bodyPr/>
          <a:lstStyle/>
          <a:p>
            <a:r>
              <a:rPr lang="en-US" smtClean="0"/>
              <a:t>USLACROSSE.ARBITERSPORTS.COM | USLACROSSE.ORG</a:t>
            </a:r>
            <a:endParaRPr lang="en-US" dirty="0" smtClean="0"/>
          </a:p>
        </p:txBody>
      </p:sp>
      <p:sp>
        <p:nvSpPr>
          <p:cNvPr id="4" name="Right Arrow 3"/>
          <p:cNvSpPr/>
          <p:nvPr/>
        </p:nvSpPr>
        <p:spPr>
          <a:xfrm rot="1304451">
            <a:off x="6125939" y="4052225"/>
            <a:ext cx="2306041" cy="446860"/>
          </a:xfrm>
          <a:prstGeom prst="rightArrow">
            <a:avLst/>
          </a:prstGeom>
          <a:solidFill>
            <a:srgbClr val="FFFF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5" name="Right Arrow 4"/>
          <p:cNvSpPr/>
          <p:nvPr/>
        </p:nvSpPr>
        <p:spPr>
          <a:xfrm rot="20936799">
            <a:off x="4280815" y="1685138"/>
            <a:ext cx="1865453" cy="446860"/>
          </a:xfrm>
          <a:prstGeom prst="rightArrow">
            <a:avLst/>
          </a:prstGeom>
          <a:solidFill>
            <a:srgbClr val="FFFF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6" name="Shape 167"/>
          <p:cNvSpPr/>
          <p:nvPr/>
        </p:nvSpPr>
        <p:spPr>
          <a:xfrm>
            <a:off x="4002983" y="1904999"/>
            <a:ext cx="464791" cy="38997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W</a:t>
            </a:r>
            <a:endParaRPr sz="2700" dirty="0">
              <a:solidFill>
                <a:schemeClr val="bg1"/>
              </a:solidFill>
            </a:endParaRPr>
          </a:p>
        </p:txBody>
      </p:sp>
      <p:sp>
        <p:nvSpPr>
          <p:cNvPr id="9" name="Shape 167"/>
          <p:cNvSpPr/>
          <p:nvPr/>
        </p:nvSpPr>
        <p:spPr>
          <a:xfrm>
            <a:off x="5892801" y="3641027"/>
            <a:ext cx="464791" cy="38997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F</a:t>
            </a:r>
            <a:endParaRPr sz="2700" dirty="0">
              <a:solidFill>
                <a:schemeClr val="bg1"/>
              </a:solidFill>
            </a:endParaRPr>
          </a:p>
        </p:txBody>
      </p:sp>
      <p:sp>
        <p:nvSpPr>
          <p:cNvPr id="10" name="Right Arrow 9"/>
          <p:cNvSpPr/>
          <p:nvPr/>
        </p:nvSpPr>
        <p:spPr>
          <a:xfrm rot="715046">
            <a:off x="6117853" y="3502911"/>
            <a:ext cx="2741060" cy="345459"/>
          </a:xfrm>
          <a:prstGeom prst="rightArrow">
            <a:avLst/>
          </a:prstGeom>
          <a:solidFill>
            <a:srgbClr val="C000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1" name="Shape 166"/>
          <p:cNvSpPr/>
          <p:nvPr/>
        </p:nvSpPr>
        <p:spPr>
          <a:xfrm>
            <a:off x="5964415" y="3223617"/>
            <a:ext cx="294617" cy="283883"/>
          </a:xfrm>
          <a:prstGeom prst="ellipse">
            <a:avLst/>
          </a:prstGeom>
          <a:solidFill>
            <a:srgbClr val="DCDEE0"/>
          </a:solidFill>
          <a:ln>
            <a:solidFill>
              <a:srgbClr val="000000"/>
            </a:solidFill>
            <a:miter lim="400000"/>
          </a:ln>
          <a:effectLst>
            <a:outerShdw blurRad="63500" dist="25400" dir="5400000" rotWithShape="0">
              <a:srgbClr val="000000">
                <a:alpha val="20000"/>
              </a:srgbClr>
            </a:outerShdw>
          </a:effectLst>
        </p:spPr>
        <p:txBody>
          <a:bodyPr lIns="67732" tIns="67732" rIns="67732" bIns="67732" anchor="ctr"/>
          <a:lstStyle/>
          <a:p>
            <a:pPr>
              <a:defRPr sz="2100" b="1">
                <a:latin typeface="Helvetica"/>
                <a:ea typeface="Helvetica"/>
                <a:cs typeface="Helvetica"/>
                <a:sym typeface="Helvetica"/>
              </a:defRPr>
            </a:pPr>
            <a:endParaRPr/>
          </a:p>
        </p:txBody>
      </p:sp>
      <p:sp>
        <p:nvSpPr>
          <p:cNvPr id="7" name="Shape 167"/>
          <p:cNvSpPr/>
          <p:nvPr/>
        </p:nvSpPr>
        <p:spPr>
          <a:xfrm>
            <a:off x="5892801" y="3641027"/>
            <a:ext cx="464791" cy="38997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L</a:t>
            </a:r>
            <a:endParaRPr sz="2700" dirty="0">
              <a:solidFill>
                <a:schemeClr val="bg1"/>
              </a:solidFill>
            </a:endParaRPr>
          </a:p>
        </p:txBody>
      </p:sp>
      <p:sp>
        <p:nvSpPr>
          <p:cNvPr id="8" name="Shape 167"/>
          <p:cNvSpPr/>
          <p:nvPr/>
        </p:nvSpPr>
        <p:spPr>
          <a:xfrm>
            <a:off x="4022885" y="1904998"/>
            <a:ext cx="464791" cy="38997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T</a:t>
            </a:r>
            <a:endParaRPr sz="2700" dirty="0">
              <a:solidFill>
                <a:schemeClr val="bg1"/>
              </a:solidFill>
            </a:endParaRPr>
          </a:p>
        </p:txBody>
      </p:sp>
    </p:spTree>
    <p:extLst>
      <p:ext uri="{BB962C8B-B14F-4D97-AF65-F5344CB8AC3E}">
        <p14:creationId xmlns:p14="http://schemas.microsoft.com/office/powerpoint/2010/main" val="3317219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10"/>
                                        </p:tgtEl>
                                      </p:cBhvr>
                                    </p:animEffect>
                                    <p:set>
                                      <p:cBhvr>
                                        <p:cTn id="22" dur="1" fill="hold">
                                          <p:stCondLst>
                                            <p:cond delay="499"/>
                                          </p:stCondLst>
                                        </p:cTn>
                                        <p:tgtEl>
                                          <p:spTgt spid="10"/>
                                        </p:tgtEl>
                                        <p:attrNameLst>
                                          <p:attrName>style.visibility</p:attrName>
                                        </p:attrNameLst>
                                      </p:cBhvr>
                                      <p:to>
                                        <p:strVal val="hidden"/>
                                      </p:to>
                                    </p:set>
                                  </p:childTnLst>
                                </p:cTn>
                              </p:par>
                              <p:par>
                                <p:cTn id="23" presetID="10" presetClass="exit" presetSubtype="0" fill="hold" grpId="1" nodeType="withEffect">
                                  <p:stCondLst>
                                    <p:cond delay="0"/>
                                  </p:stCondLst>
                                  <p:childTnLst>
                                    <p:animEffect transition="out" filter="fade">
                                      <p:cBhvr>
                                        <p:cTn id="24" dur="500"/>
                                        <p:tgtEl>
                                          <p:spTgt spid="4"/>
                                        </p:tgtEl>
                                      </p:cBhvr>
                                    </p:animEffect>
                                    <p:set>
                                      <p:cBhvr>
                                        <p:cTn id="25" dur="1" fill="hold">
                                          <p:stCondLst>
                                            <p:cond delay="499"/>
                                          </p:stCondLst>
                                        </p:cTn>
                                        <p:tgtEl>
                                          <p:spTgt spid="4"/>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5"/>
                                        </p:tgtEl>
                                      </p:cBhvr>
                                    </p:animEffect>
                                    <p:set>
                                      <p:cBhvr>
                                        <p:cTn id="28" dur="1" fill="hold">
                                          <p:stCondLst>
                                            <p:cond delay="499"/>
                                          </p:stCondLst>
                                        </p:cTn>
                                        <p:tgtEl>
                                          <p:spTgt spid="5"/>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hidden"/>
                                      </p:to>
                                    </p:set>
                                  </p:childTnLst>
                                </p:cTn>
                              </p:par>
                              <p:par>
                                <p:cTn id="33" presetID="1" presetClass="exit" presetSubtype="0" fill="hold" grpId="0" nodeType="withEffect">
                                  <p:stCondLst>
                                    <p:cond delay="0"/>
                                  </p:stCondLst>
                                  <p:childTnLst>
                                    <p:set>
                                      <p:cBhvr>
                                        <p:cTn id="34" dur="1" fill="hold">
                                          <p:stCondLst>
                                            <p:cond delay="0"/>
                                          </p:stCondLst>
                                        </p:cTn>
                                        <p:tgtEl>
                                          <p:spTgt spid="6"/>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42" presetClass="path" presetSubtype="0" accel="50000" decel="50000" fill="hold" grpId="0" nodeType="clickEffect">
                                  <p:stCondLst>
                                    <p:cond delay="0"/>
                                  </p:stCondLst>
                                  <p:childTnLst>
                                    <p:animMotion origin="layout" path="M 4.72222E-6 -3.85423E-6 L 0.22378 0.08339 " pathEditMode="relative" rAng="0" ptsTypes="AA">
                                      <p:cBhvr>
                                        <p:cTn id="42" dur="2000" fill="hold"/>
                                        <p:tgtEl>
                                          <p:spTgt spid="11"/>
                                        </p:tgtEl>
                                        <p:attrNameLst>
                                          <p:attrName>ppt_x</p:attrName>
                                          <p:attrName>ppt_y</p:attrName>
                                        </p:attrNameLst>
                                      </p:cBhvr>
                                      <p:rCtr x="11181" y="4169"/>
                                    </p:animMotion>
                                  </p:childTnLst>
                                </p:cTn>
                              </p:par>
                              <p:par>
                                <p:cTn id="43" presetID="42" presetClass="path" presetSubtype="0" accel="50000" decel="50000" fill="hold" grpId="1" nodeType="withEffect">
                                  <p:stCondLst>
                                    <p:cond delay="0"/>
                                  </p:stCondLst>
                                  <p:childTnLst>
                                    <p:animMotion origin="layout" path="M -5.55556E-7 -4.69426E-6 L 0.18924 0.14824 " pathEditMode="relative" rAng="0" ptsTypes="AA">
                                      <p:cBhvr>
                                        <p:cTn id="44" dur="2000" fill="hold"/>
                                        <p:tgtEl>
                                          <p:spTgt spid="7"/>
                                        </p:tgtEl>
                                        <p:attrNameLst>
                                          <p:attrName>ppt_x</p:attrName>
                                          <p:attrName>ppt_y</p:attrName>
                                        </p:attrNameLst>
                                      </p:cBhvr>
                                      <p:rCtr x="9462" y="7412"/>
                                    </p:animMotion>
                                  </p:childTnLst>
                                </p:cTn>
                              </p:par>
                              <p:par>
                                <p:cTn id="45" presetID="42" presetClass="path" presetSubtype="0" accel="50000" decel="50000" fill="hold" grpId="1" nodeType="withEffect">
                                  <p:stCondLst>
                                    <p:cond delay="0"/>
                                  </p:stCondLst>
                                  <p:childTnLst>
                                    <p:animMotion origin="layout" path="M 1.66667E-6 -1.95182E-6 L 0.15937 -0.05806 " pathEditMode="relative" rAng="0" ptsTypes="AA">
                                      <p:cBhvr>
                                        <p:cTn id="46" dur="2000" fill="hold"/>
                                        <p:tgtEl>
                                          <p:spTgt spid="8"/>
                                        </p:tgtEl>
                                        <p:attrNameLst>
                                          <p:attrName>ppt_x</p:attrName>
                                          <p:attrName>ppt_y</p:attrName>
                                        </p:attrNameLst>
                                      </p:cBhvr>
                                      <p:rCtr x="7969" y="-2903"/>
                                    </p:animMotion>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wipe(left)">
                                      <p:cBhvr>
                                        <p:cTn id="51" dur="500"/>
                                        <p:tgtEl>
                                          <p:spTgt spid="13"/>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wipe(left)">
                                      <p:cBhvr>
                                        <p:cTn id="56" dur="500"/>
                                        <p:tgtEl>
                                          <p:spTgt spid="12"/>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wipe(left)">
                                      <p:cBhvr>
                                        <p:cTn id="61" dur="500"/>
                                        <p:tgtEl>
                                          <p:spTgt spid="14"/>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xit" presetSubtype="0" fill="hold" grpId="1" nodeType="clickEffect">
                                  <p:stCondLst>
                                    <p:cond delay="0"/>
                                  </p:stCondLst>
                                  <p:childTnLst>
                                    <p:animEffect transition="out" filter="fade">
                                      <p:cBhvr>
                                        <p:cTn id="65" dur="500"/>
                                        <p:tgtEl>
                                          <p:spTgt spid="12"/>
                                        </p:tgtEl>
                                      </p:cBhvr>
                                    </p:animEffect>
                                    <p:set>
                                      <p:cBhvr>
                                        <p:cTn id="66" dur="1" fill="hold">
                                          <p:stCondLst>
                                            <p:cond delay="499"/>
                                          </p:stCondLst>
                                        </p:cTn>
                                        <p:tgtEl>
                                          <p:spTgt spid="12"/>
                                        </p:tgtEl>
                                        <p:attrNameLst>
                                          <p:attrName>style.visibility</p:attrName>
                                        </p:attrNameLst>
                                      </p:cBhvr>
                                      <p:to>
                                        <p:strVal val="hidden"/>
                                      </p:to>
                                    </p:set>
                                  </p:childTnLst>
                                </p:cTn>
                              </p:par>
                              <p:par>
                                <p:cTn id="67" presetID="10" presetClass="exit" presetSubtype="0" fill="hold" grpId="1" nodeType="withEffect">
                                  <p:stCondLst>
                                    <p:cond delay="0"/>
                                  </p:stCondLst>
                                  <p:childTnLst>
                                    <p:animEffect transition="out" filter="fade">
                                      <p:cBhvr>
                                        <p:cTn id="68" dur="500"/>
                                        <p:tgtEl>
                                          <p:spTgt spid="13"/>
                                        </p:tgtEl>
                                      </p:cBhvr>
                                    </p:animEffect>
                                    <p:set>
                                      <p:cBhvr>
                                        <p:cTn id="69" dur="1" fill="hold">
                                          <p:stCondLst>
                                            <p:cond delay="499"/>
                                          </p:stCondLst>
                                        </p:cTn>
                                        <p:tgtEl>
                                          <p:spTgt spid="13"/>
                                        </p:tgtEl>
                                        <p:attrNameLst>
                                          <p:attrName>style.visibility</p:attrName>
                                        </p:attrNameLst>
                                      </p:cBhvr>
                                      <p:to>
                                        <p:strVal val="hidden"/>
                                      </p:to>
                                    </p:set>
                                  </p:childTnLst>
                                </p:cTn>
                              </p:par>
                              <p:par>
                                <p:cTn id="70" presetID="10" presetClass="exit" presetSubtype="0" fill="hold" grpId="1" nodeType="withEffect">
                                  <p:stCondLst>
                                    <p:cond delay="0"/>
                                  </p:stCondLst>
                                  <p:childTnLst>
                                    <p:animEffect transition="out" filter="fade">
                                      <p:cBhvr>
                                        <p:cTn id="71" dur="500"/>
                                        <p:tgtEl>
                                          <p:spTgt spid="14"/>
                                        </p:tgtEl>
                                      </p:cBhvr>
                                    </p:animEffect>
                                    <p:set>
                                      <p:cBhvr>
                                        <p:cTn id="72" dur="1" fill="hold">
                                          <p:stCondLst>
                                            <p:cond delay="499"/>
                                          </p:stCondLst>
                                        </p:cTn>
                                        <p:tgtEl>
                                          <p:spTgt spid="14"/>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42" presetClass="path" presetSubtype="0" accel="50000" decel="50000" fill="hold" grpId="1" nodeType="clickEffect">
                                  <p:stCondLst>
                                    <p:cond delay="0"/>
                                  </p:stCondLst>
                                  <p:childTnLst>
                                    <p:animMotion origin="layout" path="M 0.22378 0.08339 L 0.42378 0.12786 " pathEditMode="relative" rAng="0" ptsTypes="AA">
                                      <p:cBhvr>
                                        <p:cTn id="76" dur="2000" fill="hold"/>
                                        <p:tgtEl>
                                          <p:spTgt spid="11"/>
                                        </p:tgtEl>
                                        <p:attrNameLst>
                                          <p:attrName>ppt_x</p:attrName>
                                          <p:attrName>ppt_y</p:attrName>
                                        </p:attrNameLst>
                                      </p:cBhvr>
                                      <p:rCtr x="10000" y="2224"/>
                                    </p:animMotion>
                                  </p:childTnLst>
                                </p:cTn>
                              </p:par>
                              <p:par>
                                <p:cTn id="77" presetID="42" presetClass="path" presetSubtype="0" accel="50000" decel="50000" fill="hold" grpId="2" nodeType="withEffect">
                                  <p:stCondLst>
                                    <p:cond delay="0"/>
                                  </p:stCondLst>
                                  <p:childTnLst>
                                    <p:animMotion origin="layout" path="M 0.15937 -0.05806 L 0.29271 0.00124 " pathEditMode="relative" rAng="0" ptsTypes="AA">
                                      <p:cBhvr>
                                        <p:cTn id="78" dur="2000" fill="hold"/>
                                        <p:tgtEl>
                                          <p:spTgt spid="8"/>
                                        </p:tgtEl>
                                        <p:attrNameLst>
                                          <p:attrName>ppt_x</p:attrName>
                                          <p:attrName>ppt_y</p:attrName>
                                        </p:attrNameLst>
                                      </p:cBhvr>
                                      <p:rCtr x="6667" y="2965"/>
                                    </p:animMotion>
                                  </p:childTnLst>
                                </p:cTn>
                              </p:par>
                              <p:par>
                                <p:cTn id="79" presetID="42" presetClass="path" presetSubtype="0" accel="50000" decel="50000" fill="hold" grpId="2" nodeType="withEffect">
                                  <p:stCondLst>
                                    <p:cond delay="0"/>
                                  </p:stCondLst>
                                  <p:childTnLst>
                                    <p:animMotion origin="layout" path="M 0.18924 0.14824 L 0.38924 0.17789 " pathEditMode="relative" rAng="0" ptsTypes="AA">
                                      <p:cBhvr>
                                        <p:cTn id="80" dur="2000" fill="hold"/>
                                        <p:tgtEl>
                                          <p:spTgt spid="7"/>
                                        </p:tgtEl>
                                        <p:attrNameLst>
                                          <p:attrName>ppt_x</p:attrName>
                                          <p:attrName>ppt_y</p:attrName>
                                        </p:attrNameLst>
                                      </p:cBhvr>
                                      <p:rCtr x="10000" y="148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13" grpId="0" animBg="1"/>
      <p:bldP spid="13" grpId="1" animBg="1"/>
      <p:bldP spid="14" grpId="0" animBg="1"/>
      <p:bldP spid="14" grpId="1" animBg="1"/>
      <p:bldP spid="4" grpId="0" animBg="1"/>
      <p:bldP spid="4" grpId="1" animBg="1"/>
      <p:bldP spid="5" grpId="0" animBg="1"/>
      <p:bldP spid="5" grpId="1" animBg="1"/>
      <p:bldP spid="6" grpId="0" animBg="1"/>
      <p:bldP spid="9" grpId="0" animBg="1"/>
      <p:bldP spid="10" grpId="0" animBg="1"/>
      <p:bldP spid="10" grpId="1" animBg="1"/>
      <p:bldP spid="11" grpId="0" animBg="1"/>
      <p:bldP spid="11" grpId="1" animBg="1"/>
      <p:bldP spid="7" grpId="0" animBg="1"/>
      <p:bldP spid="7" grpId="1" animBg="1"/>
      <p:bldP spid="7" grpId="2" animBg="1"/>
      <p:bldP spid="8" grpId="0" animBg="1"/>
      <p:bldP spid="8" grpId="1" animBg="1"/>
      <p:bldP spid="8" grpId="2"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p:txBody>
          <a:bodyPr/>
          <a:lstStyle/>
          <a:p>
            <a:r>
              <a:rPr lang="en-US" smtClean="0"/>
              <a:t>USLACROSSE.ARBITERSPORTS.COM | USLACROSSE.ORG</a:t>
            </a:r>
            <a:endParaRPr lang="en-US" dirty="0" smtClean="0"/>
          </a:p>
        </p:txBody>
      </p:sp>
      <p:sp>
        <p:nvSpPr>
          <p:cNvPr id="5" name="Title 4"/>
          <p:cNvSpPr>
            <a:spLocks noGrp="1"/>
          </p:cNvSpPr>
          <p:nvPr>
            <p:ph type="title"/>
          </p:nvPr>
        </p:nvSpPr>
        <p:spPr/>
        <p:txBody>
          <a:bodyPr>
            <a:normAutofit fontScale="90000"/>
          </a:bodyPr>
          <a:lstStyle/>
          <a:p>
            <a:r>
              <a:rPr lang="en-US" dirty="0" smtClean="0"/>
              <a:t>Out of Bounds and Restarts</a:t>
            </a:r>
            <a:endParaRPr lang="en-US" dirty="0"/>
          </a:p>
        </p:txBody>
      </p:sp>
      <p:sp>
        <p:nvSpPr>
          <p:cNvPr id="6" name="Shape 167"/>
          <p:cNvSpPr/>
          <p:nvPr/>
        </p:nvSpPr>
        <p:spPr>
          <a:xfrm>
            <a:off x="7721600" y="1498601"/>
            <a:ext cx="464791" cy="389975"/>
          </a:xfrm>
          <a:prstGeom prst="ellipse">
            <a:avLst/>
          </a:prstGeom>
          <a:solidFill>
            <a:srgbClr val="00B0F0"/>
          </a:solidFill>
          <a:ln>
            <a:solidFill>
              <a:srgbClr val="00B0F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T</a:t>
            </a:r>
            <a:endParaRPr sz="2700" dirty="0">
              <a:solidFill>
                <a:schemeClr val="bg1"/>
              </a:solidFill>
            </a:endParaRPr>
          </a:p>
        </p:txBody>
      </p:sp>
      <p:sp>
        <p:nvSpPr>
          <p:cNvPr id="7" name="Shape 167"/>
          <p:cNvSpPr/>
          <p:nvPr/>
        </p:nvSpPr>
        <p:spPr>
          <a:xfrm>
            <a:off x="10668001" y="3780414"/>
            <a:ext cx="464791" cy="389975"/>
          </a:xfrm>
          <a:prstGeom prst="ellipse">
            <a:avLst/>
          </a:prstGeom>
          <a:solidFill>
            <a:srgbClr val="C00000"/>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L</a:t>
            </a:r>
            <a:endParaRPr sz="2700" dirty="0">
              <a:solidFill>
                <a:schemeClr val="bg1"/>
              </a:solidFill>
            </a:endParaRPr>
          </a:p>
        </p:txBody>
      </p:sp>
      <p:sp>
        <p:nvSpPr>
          <p:cNvPr id="16" name="Rectangle 15"/>
          <p:cNvSpPr/>
          <p:nvPr/>
        </p:nvSpPr>
        <p:spPr>
          <a:xfrm>
            <a:off x="5937836" y="5651888"/>
            <a:ext cx="6023611" cy="6125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a:p>
        </p:txBody>
      </p:sp>
      <p:sp>
        <p:nvSpPr>
          <p:cNvPr id="17" name="Rectangle 16"/>
          <p:cNvSpPr/>
          <p:nvPr/>
        </p:nvSpPr>
        <p:spPr>
          <a:xfrm rot="5400000" flipV="1">
            <a:off x="9546606" y="3315937"/>
            <a:ext cx="4802817" cy="6134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a:p>
        </p:txBody>
      </p:sp>
      <p:sp>
        <p:nvSpPr>
          <p:cNvPr id="18" name="Rectangle 17"/>
          <p:cNvSpPr/>
          <p:nvPr/>
        </p:nvSpPr>
        <p:spPr>
          <a:xfrm>
            <a:off x="6008174" y="945199"/>
            <a:ext cx="5994400" cy="60959"/>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1" y="613885"/>
            <a:ext cx="2925977" cy="3166528"/>
          </a:xfrm>
          <a:prstGeom prst="rect">
            <a:avLst/>
          </a:prstGeom>
        </p:spPr>
      </p:pic>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41601" y="3022601"/>
            <a:ext cx="2760519" cy="2997135"/>
          </a:xfrm>
          <a:prstGeom prst="rect">
            <a:avLst/>
          </a:prstGeom>
        </p:spPr>
      </p:pic>
    </p:spTree>
    <p:extLst>
      <p:ext uri="{BB962C8B-B14F-4D97-AF65-F5344CB8AC3E}">
        <p14:creationId xmlns:p14="http://schemas.microsoft.com/office/powerpoint/2010/main" val="28911221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randombar(horizontal)">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wheel(1)">
                                      <p:cBhvr>
                                        <p:cTn id="12" dur="20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6" grpId="0" animBg="1"/>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ight Arrow 11"/>
          <p:cNvSpPr/>
          <p:nvPr/>
        </p:nvSpPr>
        <p:spPr>
          <a:xfrm rot="9835019">
            <a:off x="4494095" y="1980479"/>
            <a:ext cx="6592408" cy="431252"/>
          </a:xfrm>
          <a:prstGeom prst="rightArrow">
            <a:avLst/>
          </a:prstGeom>
          <a:solidFill>
            <a:srgbClr val="C000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1" name="Right Arrow 10"/>
          <p:cNvSpPr/>
          <p:nvPr/>
        </p:nvSpPr>
        <p:spPr>
          <a:xfrm rot="9694067">
            <a:off x="1516267" y="1473767"/>
            <a:ext cx="4839976" cy="446860"/>
          </a:xfrm>
          <a:prstGeom prst="rightArrow">
            <a:avLst/>
          </a:prstGeom>
          <a:solidFill>
            <a:srgbClr val="FFFF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5" name="Title 4"/>
          <p:cNvSpPr>
            <a:spLocks noGrp="1"/>
          </p:cNvSpPr>
          <p:nvPr>
            <p:ph type="title"/>
          </p:nvPr>
        </p:nvSpPr>
        <p:spPr/>
        <p:txBody>
          <a:bodyPr>
            <a:normAutofit fontScale="90000"/>
          </a:bodyPr>
          <a:lstStyle/>
          <a:p>
            <a:r>
              <a:rPr lang="en-US" dirty="0" smtClean="0"/>
              <a:t>Deep Restarts</a:t>
            </a:r>
            <a:endParaRPr lang="en-US" dirty="0"/>
          </a:p>
        </p:txBody>
      </p:sp>
      <p:sp>
        <p:nvSpPr>
          <p:cNvPr id="4" name="Footer Placeholder 3"/>
          <p:cNvSpPr>
            <a:spLocks noGrp="1"/>
          </p:cNvSpPr>
          <p:nvPr>
            <p:ph type="ftr" sz="quarter" idx="3"/>
          </p:nvPr>
        </p:nvSpPr>
        <p:spPr/>
        <p:txBody>
          <a:bodyPr/>
          <a:lstStyle/>
          <a:p>
            <a:r>
              <a:rPr lang="en-US" smtClean="0"/>
              <a:t>USLACROSSE.ARBITERSPORTS.COM | USLACROSSE.ORG</a:t>
            </a:r>
            <a:endParaRPr lang="en-US" dirty="0" smtClean="0"/>
          </a:p>
        </p:txBody>
      </p:sp>
      <p:sp>
        <p:nvSpPr>
          <p:cNvPr id="6" name="Right Arrow 5"/>
          <p:cNvSpPr/>
          <p:nvPr/>
        </p:nvSpPr>
        <p:spPr>
          <a:xfrm rot="10306556">
            <a:off x="6360785" y="4205791"/>
            <a:ext cx="4839976" cy="446860"/>
          </a:xfrm>
          <a:prstGeom prst="rightArrow">
            <a:avLst/>
          </a:prstGeom>
          <a:solidFill>
            <a:srgbClr val="FFFF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8" name="Shape 167"/>
          <p:cNvSpPr/>
          <p:nvPr/>
        </p:nvSpPr>
        <p:spPr>
          <a:xfrm>
            <a:off x="5841295" y="702226"/>
            <a:ext cx="464791" cy="38997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L</a:t>
            </a:r>
            <a:endParaRPr sz="2700" dirty="0">
              <a:solidFill>
                <a:schemeClr val="bg1"/>
              </a:solidFill>
            </a:endParaRPr>
          </a:p>
        </p:txBody>
      </p:sp>
      <p:sp>
        <p:nvSpPr>
          <p:cNvPr id="9" name="Shape 167"/>
          <p:cNvSpPr/>
          <p:nvPr/>
        </p:nvSpPr>
        <p:spPr>
          <a:xfrm>
            <a:off x="10869921" y="3847115"/>
            <a:ext cx="464791" cy="38997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T</a:t>
            </a:r>
            <a:endParaRPr sz="2700" dirty="0">
              <a:solidFill>
                <a:schemeClr val="bg1"/>
              </a:solidFill>
            </a:endParaRPr>
          </a:p>
        </p:txBody>
      </p:sp>
      <p:grpSp>
        <p:nvGrpSpPr>
          <p:cNvPr id="3" name="Group 2"/>
          <p:cNvGrpSpPr/>
          <p:nvPr/>
        </p:nvGrpSpPr>
        <p:grpSpPr>
          <a:xfrm>
            <a:off x="10668001" y="933834"/>
            <a:ext cx="469231" cy="525052"/>
            <a:chOff x="8001000" y="700375"/>
            <a:chExt cx="351923" cy="393789"/>
          </a:xfrm>
        </p:grpSpPr>
        <p:sp>
          <p:nvSpPr>
            <p:cNvPr id="7" name="Shape 166"/>
            <p:cNvSpPr/>
            <p:nvPr/>
          </p:nvSpPr>
          <p:spPr>
            <a:xfrm>
              <a:off x="8131960" y="700375"/>
              <a:ext cx="220963" cy="212912"/>
            </a:xfrm>
            <a:prstGeom prst="ellipse">
              <a:avLst/>
            </a:prstGeom>
            <a:solidFill>
              <a:srgbClr val="DCDEE0"/>
            </a:solidFill>
            <a:ln>
              <a:solidFill>
                <a:srgbClr val="000000"/>
              </a:solidFill>
              <a:miter lim="400000"/>
            </a:ln>
            <a:effectLst>
              <a:outerShdw blurRad="63500" dist="25400" dir="5400000" rotWithShape="0">
                <a:srgbClr val="000000">
                  <a:alpha val="20000"/>
                </a:srgbClr>
              </a:outerShdw>
            </a:effectLst>
          </p:spPr>
          <p:txBody>
            <a:bodyPr lIns="50800" tIns="50800" rIns="50800" bIns="50800" anchor="ctr"/>
            <a:lstStyle/>
            <a:p>
              <a:pPr>
                <a:defRPr sz="2100" b="1">
                  <a:latin typeface="Helvetica"/>
                  <a:ea typeface="Helvetica"/>
                  <a:cs typeface="Helvetica"/>
                  <a:sym typeface="Helvetica"/>
                </a:defRPr>
              </a:pPr>
              <a:endParaRPr/>
            </a:p>
          </p:txBody>
        </p:sp>
        <p:sp>
          <p:nvSpPr>
            <p:cNvPr id="10" name="Shape 161"/>
            <p:cNvSpPr/>
            <p:nvPr/>
          </p:nvSpPr>
          <p:spPr>
            <a:xfrm>
              <a:off x="8001000" y="806831"/>
              <a:ext cx="261921" cy="287333"/>
            </a:xfrm>
            <a:prstGeom prst="rect">
              <a:avLst/>
            </a:prstGeom>
            <a:solidFill>
              <a:srgbClr val="C00000"/>
            </a:solidFill>
            <a:ln>
              <a:solidFill>
                <a:srgbClr val="000000"/>
              </a:solidFill>
              <a:miter lim="400000"/>
            </a:ln>
            <a:effectLst>
              <a:outerShdw blurRad="63500" dist="25400" dir="5400000" rotWithShape="0">
                <a:srgbClr val="000000">
                  <a:alpha val="50000"/>
                </a:srgbClr>
              </a:outerShdw>
            </a:effectLst>
            <a:extLst>
              <a:ext uri="{C572A759-6A51-4108-AA02-DFA0A04FC94B}">
                <ma14:wrappingTextBoxFlag xmlns="" xmlns:ma14="http://schemas.microsoft.com/office/mac/drawingml/2011/main" val="1"/>
              </a:ext>
            </a:extLst>
          </p:spPr>
          <p:txBody>
            <a:bodyPr lIns="50800" tIns="50800" rIns="50800" bIns="50800" anchor="ctr"/>
            <a:lstStyle>
              <a:lvl1pPr>
                <a:defRPr sz="2100" b="1">
                  <a:solidFill>
                    <a:srgbClr val="FFFFFF"/>
                  </a:solidFill>
                  <a:latin typeface="Helvetica"/>
                  <a:ea typeface="Helvetica"/>
                  <a:cs typeface="Helvetica"/>
                  <a:sym typeface="Helvetica"/>
                </a:defRPr>
              </a:lvl1pPr>
            </a:lstStyle>
            <a:p>
              <a:pPr algn="ctr"/>
              <a:r>
                <a:rPr sz="2400" dirty="0"/>
                <a:t>M</a:t>
              </a:r>
            </a:p>
          </p:txBody>
        </p:sp>
      </p:grpSp>
    </p:spTree>
    <p:extLst>
      <p:ext uri="{BB962C8B-B14F-4D97-AF65-F5344CB8AC3E}">
        <p14:creationId xmlns:p14="http://schemas.microsoft.com/office/powerpoint/2010/main" val="12331313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righ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right)">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righ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12"/>
                                        </p:tgtEl>
                                      </p:cBhvr>
                                    </p:animEffect>
                                    <p:set>
                                      <p:cBhvr>
                                        <p:cTn id="22" dur="1" fill="hold">
                                          <p:stCondLst>
                                            <p:cond delay="499"/>
                                          </p:stCondLst>
                                        </p:cTn>
                                        <p:tgtEl>
                                          <p:spTgt spid="12"/>
                                        </p:tgtEl>
                                        <p:attrNameLst>
                                          <p:attrName>style.visibility</p:attrName>
                                        </p:attrNameLst>
                                      </p:cBhvr>
                                      <p:to>
                                        <p:strVal val="hidden"/>
                                      </p:to>
                                    </p:set>
                                  </p:childTnLst>
                                </p:cTn>
                              </p:par>
                              <p:par>
                                <p:cTn id="23" presetID="10" presetClass="exit" presetSubtype="0" fill="hold" grpId="1" nodeType="withEffect">
                                  <p:stCondLst>
                                    <p:cond delay="0"/>
                                  </p:stCondLst>
                                  <p:childTnLst>
                                    <p:animEffect transition="out" filter="fade">
                                      <p:cBhvr>
                                        <p:cTn id="24" dur="500"/>
                                        <p:tgtEl>
                                          <p:spTgt spid="11"/>
                                        </p:tgtEl>
                                      </p:cBhvr>
                                    </p:animEffect>
                                    <p:set>
                                      <p:cBhvr>
                                        <p:cTn id="25" dur="1" fill="hold">
                                          <p:stCondLst>
                                            <p:cond delay="499"/>
                                          </p:stCondLst>
                                        </p:cTn>
                                        <p:tgtEl>
                                          <p:spTgt spid="11"/>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6"/>
                                        </p:tgtEl>
                                      </p:cBhvr>
                                    </p:animEffect>
                                    <p:set>
                                      <p:cBhvr>
                                        <p:cTn id="28" dur="1" fill="hold">
                                          <p:stCondLst>
                                            <p:cond delay="499"/>
                                          </p:stCondLst>
                                        </p:cTn>
                                        <p:tgtEl>
                                          <p:spTgt spid="6"/>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42" presetClass="path" presetSubtype="0" accel="50000" decel="50000" fill="hold" nodeType="clickEffect">
                                  <p:stCondLst>
                                    <p:cond delay="0"/>
                                  </p:stCondLst>
                                  <p:childTnLst>
                                    <p:animMotion origin="layout" path="M -8.33333E-7 -4.26189E-7 L -0.51094 0.26652 " pathEditMode="relative" rAng="0" ptsTypes="AA">
                                      <p:cBhvr>
                                        <p:cTn id="32" dur="2000" fill="hold"/>
                                        <p:tgtEl>
                                          <p:spTgt spid="3"/>
                                        </p:tgtEl>
                                        <p:attrNameLst>
                                          <p:attrName>ppt_x</p:attrName>
                                          <p:attrName>ppt_y</p:attrName>
                                        </p:attrNameLst>
                                      </p:cBhvr>
                                      <p:rCtr x="-25556" y="13311"/>
                                    </p:animMotion>
                                  </p:childTnLst>
                                </p:cTn>
                              </p:par>
                              <p:par>
                                <p:cTn id="33" presetID="42" presetClass="path" presetSubtype="0" accel="50000" decel="50000" fill="hold" grpId="0" nodeType="withEffect">
                                  <p:stCondLst>
                                    <p:cond delay="0"/>
                                  </p:stCondLst>
                                  <p:childTnLst>
                                    <p:animMotion origin="layout" path="M -2.77778E-7 -4.36689E-6 L -0.35642 0.2236 " pathEditMode="relative" rAng="0" ptsTypes="AA">
                                      <p:cBhvr>
                                        <p:cTn id="34" dur="2000" fill="hold"/>
                                        <p:tgtEl>
                                          <p:spTgt spid="8"/>
                                        </p:tgtEl>
                                        <p:attrNameLst>
                                          <p:attrName>ppt_x</p:attrName>
                                          <p:attrName>ppt_y</p:attrName>
                                        </p:attrNameLst>
                                      </p:cBhvr>
                                      <p:rCtr x="-17830" y="11180"/>
                                    </p:animMotion>
                                  </p:childTnLst>
                                </p:cTn>
                              </p:par>
                              <p:par>
                                <p:cTn id="35" presetID="42" presetClass="path" presetSubtype="0" accel="50000" decel="50000" fill="hold" grpId="0" nodeType="withEffect">
                                  <p:stCondLst>
                                    <p:cond delay="0"/>
                                  </p:stCondLst>
                                  <p:childTnLst>
                                    <p:animMotion origin="layout" path="M -2.77778E-7 -2.90303E-7 L -0.38559 0.10315 " pathEditMode="relative" rAng="0" ptsTypes="AA">
                                      <p:cBhvr>
                                        <p:cTn id="36" dur="2000" fill="hold"/>
                                        <p:tgtEl>
                                          <p:spTgt spid="9"/>
                                        </p:tgtEl>
                                        <p:attrNameLst>
                                          <p:attrName>ppt_x</p:attrName>
                                          <p:attrName>ppt_y</p:attrName>
                                        </p:attrNameLst>
                                      </p:cBhvr>
                                      <p:rCtr x="-19288" y="515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11" grpId="0" animBg="1"/>
      <p:bldP spid="11" grpId="1" animBg="1"/>
      <p:bldP spid="6" grpId="0" animBg="1"/>
      <p:bldP spid="6" grpId="1" animBg="1"/>
      <p:bldP spid="8" grpId="0" animBg="1"/>
      <p:bldP spid="9" grpId="0" animBg="1"/>
    </p:bldLst>
  </p:timing>
</p:sld>
</file>

<file path=ppt/theme/theme1.xml><?xml version="1.0" encoding="utf-8"?>
<a:theme xmlns:a="http://schemas.openxmlformats.org/drawingml/2006/main" name="2017-MOE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2016-MOEP</Template>
  <TotalTime>580</TotalTime>
  <Words>2230</Words>
  <Application>Microsoft Office PowerPoint</Application>
  <PresentationFormat>Widescreen</PresentationFormat>
  <Paragraphs>338</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Courier New</vt:lpstr>
      <vt:lpstr>Helvetica</vt:lpstr>
      <vt:lpstr>Wingdings</vt:lpstr>
      <vt:lpstr>2017-MOEP</vt:lpstr>
      <vt:lpstr>Two-Person  Mechanics</vt:lpstr>
      <vt:lpstr>Mission of our Mechanics</vt:lpstr>
      <vt:lpstr>Lead and Trail - Responsibilities</vt:lpstr>
      <vt:lpstr>Field Coverage – On and Off</vt:lpstr>
      <vt:lpstr>Goal Scored to Faceoff</vt:lpstr>
      <vt:lpstr>Ball Away from Faceoff Official</vt:lpstr>
      <vt:lpstr>Ball toward Faceoff Official</vt:lpstr>
      <vt:lpstr>Out of Bounds and Restarts</vt:lpstr>
      <vt:lpstr>Deep Restarts</vt:lpstr>
      <vt:lpstr>Slow Break</vt:lpstr>
      <vt:lpstr>Fast Break</vt:lpstr>
      <vt:lpstr>Penalty Relay</vt:lpstr>
      <vt:lpstr>Fights</vt:lpstr>
      <vt:lpstr>Coin Toss</vt:lpstr>
      <vt:lpstr>Equipment Checks</vt:lpstr>
      <vt:lpstr>Timeouts</vt:lpstr>
      <vt:lpstr>uslacrosse.arbitersports.com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 1 The Game, Field, &amp; Equipment</dc:title>
  <dc:creator>US Lacrosse</dc:creator>
  <cp:lastModifiedBy>Dede, Scott</cp:lastModifiedBy>
  <cp:revision>71</cp:revision>
  <cp:lastPrinted>2015-10-22T17:58:11Z</cp:lastPrinted>
  <dcterms:created xsi:type="dcterms:W3CDTF">2015-09-21T13:32:46Z</dcterms:created>
  <dcterms:modified xsi:type="dcterms:W3CDTF">2017-03-01T01:01:09Z</dcterms:modified>
</cp:coreProperties>
</file>